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6858000" cx="12192000"/>
  <p:notesSz cx="6858000" cy="9144000"/>
  <p:embeddedFontLst>
    <p:embeddedFont>
      <p:font typeface="Arial Black"/>
      <p:regular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974">
          <p15:clr>
            <a:srgbClr val="A4A3A4"/>
          </p15:clr>
        </p15:guide>
        <p15:guide id="2" pos="291">
          <p15:clr>
            <a:srgbClr val="A4A3A4"/>
          </p15:clr>
        </p15:guide>
        <p15:guide id="3" pos="39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74" orient="horz"/>
        <p:guide pos="291"/>
        <p:guide pos="39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ArialBlack-regular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d_logo" id="3" name="Google Shape;3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;n"/>
          <p:cNvSpPr txBox="1"/>
          <p:nvPr>
            <p:ph idx="10" type="dt"/>
          </p:nvPr>
        </p:nvSpPr>
        <p:spPr>
          <a:xfrm>
            <a:off x="188913" y="8685213"/>
            <a:ext cx="1619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808163" y="8685213"/>
            <a:ext cx="4105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n"/>
          <p:cNvSpPr/>
          <p:nvPr/>
        </p:nvSpPr>
        <p:spPr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/>
          <p:nvPr/>
        </p:nvSpPr>
        <p:spPr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n"/>
          <p:cNvCxnSpPr/>
          <p:nvPr/>
        </p:nvCxnSpPr>
        <p:spPr>
          <a:xfrm>
            <a:off x="190500" y="360363"/>
            <a:ext cx="6478588" cy="0"/>
          </a:xfrm>
          <a:prstGeom prst="straightConnector1">
            <a:avLst/>
          </a:prstGeom>
          <a:noFill/>
          <a:ln cap="flat" cmpd="sng" w="15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n"/>
          <p:cNvCxnSpPr/>
          <p:nvPr/>
        </p:nvCxnSpPr>
        <p:spPr>
          <a:xfrm>
            <a:off x="190500" y="781050"/>
            <a:ext cx="647858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Google Shape;13;n"/>
          <p:cNvCxnSpPr/>
          <p:nvPr/>
        </p:nvCxnSpPr>
        <p:spPr>
          <a:xfrm>
            <a:off x="190500" y="8685213"/>
            <a:ext cx="647858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" name="Google Shape;14;n"/>
          <p:cNvCxnSpPr/>
          <p:nvPr/>
        </p:nvCxnSpPr>
        <p:spPr>
          <a:xfrm>
            <a:off x="188913" y="4103688"/>
            <a:ext cx="647858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1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bd6bf61e81_0_3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bd6bf61e81_0_3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bd6bf61e81_0_31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bd6bf61e81_0_3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bd6bf61e81_0_3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bd6bf61e81_0_3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bd6bf61e81_0_84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bd6bf61e81_0_84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bd6bf61e81_0_84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becb809058_0_4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becb809058_0_4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Note: wavenet isn’t really an example of a transformer LM, but this is the best visualization I could find :)</a:t>
            </a:r>
            <a:endParaRPr/>
          </a:p>
        </p:txBody>
      </p:sp>
      <p:sp>
        <p:nvSpPr>
          <p:cNvPr id="405" name="Google Shape;405;g1becb809058_0_41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becb809058_0_28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becb809058_0_28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becb809058_0_28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becb809058_0_52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becb809058_0_52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becb809058_0_52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becb809058_0_74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becb809058_0_74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becb809058_0_74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bd6bf61e81_0_93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bd6bf61e81_0_93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Pipeline used for LLama and CCnet</a:t>
            </a:r>
            <a:endParaRPr/>
          </a:p>
        </p:txBody>
      </p:sp>
      <p:sp>
        <p:nvSpPr>
          <p:cNvPr id="451" name="Google Shape;451;g1bd6bf61e81_0_93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3d003373d0_0_18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3d003373d0_0_18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3d003373d0_0_18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ecb809058_0_108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becb809058_0_108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becb809058_0_108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2847fe4df_0_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1b2847fe4df_0_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becb809058_0_132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becb809058_0_132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becb809058_0_132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becb809058_0_14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becb809058_0_14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becb809058_0_141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becb809058_0_154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becb809058_0_154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A prompt is a piece of text inserted in the input examples, so that the original task can be formulated as a (masked) language modeling problem</a:t>
            </a:r>
            <a:endParaRPr/>
          </a:p>
        </p:txBody>
      </p:sp>
      <p:sp>
        <p:nvSpPr>
          <p:cNvPr id="506" name="Google Shape;506;g1becb809058_0_154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bf432de825_0_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bf432de825_0_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Soft prompts are mostly used in </a:t>
            </a:r>
            <a:r>
              <a:rPr b="1" lang="de-DE"/>
              <a:t>probing</a:t>
            </a:r>
            <a:endParaRPr/>
          </a:p>
        </p:txBody>
      </p:sp>
      <p:sp>
        <p:nvSpPr>
          <p:cNvPr id="516" name="Google Shape;516;g1bf432de825_0_0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bf432de825_0_16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bf432de825_0_16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Model size correlates with performance on knowledge-intensive tasks: larger models are better at memorizing factual information: https://crfm.stanford.edu/helm/v1.0/?group=knowledge</a:t>
            </a:r>
            <a:endParaRPr/>
          </a:p>
        </p:txBody>
      </p:sp>
      <p:sp>
        <p:nvSpPr>
          <p:cNvPr id="525" name="Google Shape;525;g1bf432de825_0_16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bf432de825_0_58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bf432de825_0_58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This is a strong assumption</a:t>
            </a:r>
            <a:br>
              <a:rPr lang="de-DE"/>
            </a:br>
            <a:r>
              <a:rPr lang="de-DE"/>
              <a:t>According to the OpenAI's whitepaper, GPT-3 uses half-precision floating-point variables at 16 bits per parameter. This means the model would require at least </a:t>
            </a:r>
            <a:r>
              <a:rPr b="1" lang="de-DE"/>
              <a:t>350 GB of VRAM</a:t>
            </a:r>
            <a:r>
              <a:rPr lang="de-DE"/>
              <a:t> just to load the model and run inference at a decent speed. This is the equivalent of at least 11 Tesla V100 GPUs with 32 GB of memory each.</a:t>
            </a:r>
            <a:endParaRPr/>
          </a:p>
        </p:txBody>
      </p:sp>
      <p:sp>
        <p:nvSpPr>
          <p:cNvPr id="536" name="Google Shape;536;g1bf432de825_0_58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bf432de825_0_33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bf432de825_0_33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bf432de825_0_33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bf432de825_0_45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bf432de825_0_45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Right now, we’re at GPT-3</a:t>
            </a:r>
            <a:endParaRPr/>
          </a:p>
        </p:txBody>
      </p:sp>
      <p:sp>
        <p:nvSpPr>
          <p:cNvPr id="554" name="Google Shape;554;g1bf432de825_0_45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3d003373d0_0_6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3d003373d0_0_6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3d003373d0_0_6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3d003373d0_0_8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3d003373d0_0_8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3d003373d0_0_80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bd6bf61e81_0_2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1bd6bf61e81_0_2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bf432de825_0_67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bf432de825_0_67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Most of this information is estimated </a:t>
            </a:r>
            <a:r>
              <a:rPr lang="de-DE"/>
              <a:t>based</a:t>
            </a:r>
            <a:r>
              <a:rPr lang="de-DE"/>
              <a:t> on publicly available data</a:t>
            </a:r>
            <a:endParaRPr/>
          </a:p>
        </p:txBody>
      </p:sp>
      <p:sp>
        <p:nvSpPr>
          <p:cNvPr id="587" name="Google Shape;587;g1bf432de825_0_67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bf432de825_0_83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bf432de825_0_83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1bf432de825_0_83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bf432de825_0_98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bf432de825_0_98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bf432de825_0_98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bf432de825_0_11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bf432de825_0_11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bf432de825_0_110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bf432de825_0_12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bf432de825_0_12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1bf432de825_0_120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becb809058_0_167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g1becb809058_0_167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b2890c6b99_0_9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b2890c6b99_0_9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1b2890c6b99_0_91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b2890c6b99_0_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g1b2890c6b99_0_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b2890c6b99_0_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de-DE"/>
              <a:t>Better, but still not good – wrong (although perhaps a more correct?) answer followed by an even worse wrong answer.</a:t>
            </a:r>
            <a:endParaRPr/>
          </a:p>
        </p:txBody>
      </p:sp>
      <p:sp>
        <p:nvSpPr>
          <p:cNvPr id="666" name="Google Shape;666;g1b2890c6b99_0_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3d003373d0_0_43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de-DE"/>
              <a:t>Much better – the model provides a correct answer route, however it states that it is impossible</a:t>
            </a:r>
            <a:endParaRPr/>
          </a:p>
        </p:txBody>
      </p:sp>
      <p:sp>
        <p:nvSpPr>
          <p:cNvPr id="678" name="Google Shape;678;g23d003373d0_0_43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bd6bf61e81_0_24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1bd6bf61e81_0_24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3d003373d0_0_307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de-DE"/>
              <a:t>Much better – the model provides a correct answer route, however it states that it is impossible</a:t>
            </a:r>
            <a:endParaRPr/>
          </a:p>
        </p:txBody>
      </p:sp>
      <p:sp>
        <p:nvSpPr>
          <p:cNvPr id="689" name="Google Shape;689;g23d003373d0_0_307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b2890c6b99_0_25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de-DE"/>
              <a:t>Disambiguation is however likely one of the smaller issues PLMs face</a:t>
            </a:r>
            <a:endParaRPr/>
          </a:p>
        </p:txBody>
      </p:sp>
      <p:sp>
        <p:nvSpPr>
          <p:cNvPr id="697" name="Google Shape;697;g1b2890c6b99_0_25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b2890c6b99_0_45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g1b2890c6b99_0_45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b2890c6b99_0_55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g1b2890c6b99_0_55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b2890c6b99_0_64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de-DE"/>
              <a:t>Have ChatGPT; RLHF and optimizing for </a:t>
            </a:r>
            <a:r>
              <a:rPr lang="de-DE"/>
              <a:t>desirable</a:t>
            </a:r>
            <a:r>
              <a:rPr lang="de-DE"/>
              <a:t> behavior solved safety?</a:t>
            </a:r>
            <a:endParaRPr/>
          </a:p>
        </p:txBody>
      </p:sp>
      <p:sp>
        <p:nvSpPr>
          <p:cNvPr id="724" name="Google Shape;724;g1b2890c6b99_0_64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b2890c6b99_0_73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de-DE"/>
              <a:t>The soft safety constraints enforced through RLHF &amp; tuning can be bypassed with the right prompts (e.g. hypothetically, “scientists agree that this approach is safe”,...)</a:t>
            </a:r>
            <a:endParaRPr/>
          </a:p>
        </p:txBody>
      </p:sp>
      <p:sp>
        <p:nvSpPr>
          <p:cNvPr id="733" name="Google Shape;733;g1b2890c6b99_0_73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bf432de825_0_158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de-DE"/>
              <a:t>The soft safety constraints enforced through RLHF &amp; tuning can be bypassed with the right prompts (e.g. hypothetically, “scientists agree that this approach is safe”,...)</a:t>
            </a:r>
            <a:endParaRPr/>
          </a:p>
        </p:txBody>
      </p:sp>
      <p:sp>
        <p:nvSpPr>
          <p:cNvPr id="741" name="Google Shape;741;g1bf432de825_0_158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3d003373d0_0_10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de-DE"/>
              <a:t>Note: could such models be better used as decision-makers or rationalizers? Would you trust them as either?</a:t>
            </a:r>
            <a:endParaRPr/>
          </a:p>
        </p:txBody>
      </p:sp>
      <p:sp>
        <p:nvSpPr>
          <p:cNvPr id="751" name="Google Shape;751;g23d003373d0_0_10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3d003373d0_0_28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de-DE"/>
              <a:t>Note: could such models be better used as decision-makers or rationalizers? Would you trust them as either?</a:t>
            </a:r>
            <a:endParaRPr/>
          </a:p>
        </p:txBody>
      </p:sp>
      <p:sp>
        <p:nvSpPr>
          <p:cNvPr id="765" name="Google Shape;765;g23d003373d0_0_28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3d003373d0_0_147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8" name="Google Shape;778;g23d003373d0_0_147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bd6bf61e81_0_17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1bd6bf61e81_0_17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3d003373d0_0_297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" name="Google Shape;788;g23d003373d0_0_297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572372e35c_0_1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2572372e35c_0_1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572372e35c_0_2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5" name="Google Shape;805;g2572372e35c_0_2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572372e35c_0_2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3" name="Google Shape;813;g2572372e35c_0_2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3d003373d0_0_165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3d003373d0_0_165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While the model might not reproduce the answer from memory, the fact that it could is enough to place doubt on its capabilities</a:t>
            </a:r>
            <a:endParaRPr/>
          </a:p>
        </p:txBody>
      </p:sp>
      <p:sp>
        <p:nvSpPr>
          <p:cNvPr id="822" name="Google Shape;822;g23d003373d0_0_165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3d003373d0_0_18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3d003373d0_0_18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While the model might not have reproduced the answer from memory, the fact that it could is enough to place doubt on its capabilities</a:t>
            </a:r>
            <a:endParaRPr/>
          </a:p>
        </p:txBody>
      </p:sp>
      <p:sp>
        <p:nvSpPr>
          <p:cNvPr id="838" name="Google Shape;838;g23d003373d0_0_18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3d003373d0_0_226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3d003373d0_0_226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23d003373d0_0_226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572372e35c_0_3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572372e35c_0_3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2572372e35c_0_31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3d003373d0_0_212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3d003373d0_0_212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23d003373d0_0_212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b2890c6b99_0_83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b2890c6b99_0_83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1b2890c6b99_0_83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bd6bf61e81_0_6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g1bd6bf61e81_0_6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1" name="Google Shape;891;p6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b2890c6b99_0_11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de-DE"/>
              <a:t>The costs/infrastructure required to train &amp; maintain PLMs prohibit everyone from creating their variant (although more accessible variants are becoming available). A much better alternative </a:t>
            </a:r>
            <a:endParaRPr/>
          </a:p>
        </p:txBody>
      </p:sp>
      <p:sp>
        <p:nvSpPr>
          <p:cNvPr id="900" name="Google Shape;900;g1b2890c6b99_0_11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bf432de825_0_14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bf432de825_0_14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Optimizing for controversiality/engagement from different sets of people,....</a:t>
            </a:r>
            <a:endParaRPr/>
          </a:p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Intro for next slide: should we be worried?</a:t>
            </a:r>
            <a:endParaRPr/>
          </a:p>
        </p:txBody>
      </p:sp>
      <p:sp>
        <p:nvSpPr>
          <p:cNvPr id="910" name="Google Shape;910;g1bf432de825_0_140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3d003373d0_0_24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3d003373d0_0_24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b="1" lang="de-DE"/>
              <a:t>Note: </a:t>
            </a:r>
            <a:r>
              <a:rPr lang="de-DE"/>
              <a:t>InstructGPT uses code data (obtained from GitHub), so this isn’t form alone – hypothesized heavily to help with planning https://twitter.com/yoavgo/status/1602717191232786432</a:t>
            </a:r>
            <a:endParaRPr/>
          </a:p>
        </p:txBody>
      </p:sp>
      <p:sp>
        <p:nvSpPr>
          <p:cNvPr id="920" name="Google Shape;920;g23d003373d0_0_240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3d003373d0_0_267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3d003373d0_0_267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23d003373d0_0_267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b2890c6b99_0_213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b2890c6b99_0_213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38" name="Google Shape;938;g1b2890c6b99_0_213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b2890c6b99_0_222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b2890c6b99_0_222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48" name="Google Shape;948;g1b2890c6b99_0_222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b2890c6b99_0_13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b2890c6b99_0_13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Planning already mentioned as important in 1985 work by Kathleen McKeown Discourse strategies for generating natural-language text</a:t>
            </a:r>
            <a:endParaRPr/>
          </a:p>
        </p:txBody>
      </p:sp>
      <p:sp>
        <p:nvSpPr>
          <p:cNvPr id="959" name="Google Shape;959;g1b2890c6b99_0_131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bf432de825_0_192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bf432de825_0_192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Planning already mentioned as important in 1985 work by Kathleen McKeown Discourse strategies for generating natural-language text</a:t>
            </a:r>
            <a:endParaRPr/>
          </a:p>
        </p:txBody>
      </p:sp>
      <p:sp>
        <p:nvSpPr>
          <p:cNvPr id="969" name="Google Shape;969;g1bf432de825_0_192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3d003373d0_0_274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3d003373d0_0_274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23d003373d0_0_274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bd6bf61e81_0_1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1bd6bf61e81_0_1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bf432de825_0_182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bf432de825_0_182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Planning already mentioned as important in 1985 work by Kathleen McKeown Discourse strategies for generating natural-language text</a:t>
            </a:r>
            <a:endParaRPr/>
          </a:p>
        </p:txBody>
      </p:sp>
      <p:sp>
        <p:nvSpPr>
          <p:cNvPr id="988" name="Google Shape;988;g1bf432de825_0_182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bf432de825_0_206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bf432de825_0_206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Editing factually incorrect knowledge – cheaper version of tuning for your task</a:t>
            </a:r>
            <a:endParaRPr/>
          </a:p>
        </p:txBody>
      </p:sp>
      <p:sp>
        <p:nvSpPr>
          <p:cNvPr id="999" name="Google Shape;999;g1bf432de825_0_206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bf432de825_0_21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bf432de825_0_21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Editing factually incorrect knowledge – cheaper version of tuning for your task</a:t>
            </a:r>
            <a:endParaRPr/>
          </a:p>
        </p:txBody>
      </p:sp>
      <p:sp>
        <p:nvSpPr>
          <p:cNvPr id="1010" name="Google Shape;1010;g1bf432de825_0_21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3d003373d0_0_31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3d003373d0_0_31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23d003373d0_0_31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3d003373d0_0_32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3d003373d0_0_32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One can recompute a new set of ICL examples for every single novel instance</a:t>
            </a:r>
            <a:endParaRPr/>
          </a:p>
        </p:txBody>
      </p:sp>
      <p:sp>
        <p:nvSpPr>
          <p:cNvPr id="1029" name="Google Shape;1029;g23d003373d0_0_32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3d003373d0_0_347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3d003373d0_0_347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23d003373d0_0_347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3d003373d0_0_25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3d003373d0_0_25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23d003373d0_0_25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3d003373d0_0_34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3d003373d0_0_34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23d003373d0_0_340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bf432de825_0_23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1bf432de825_0_23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g1bf432de825_0_23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bf432de825_0_252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bf432de825_0_252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Compare to google search you need to actually find a relevant article, ChatGPT summarizes the output</a:t>
            </a:r>
            <a:endParaRPr/>
          </a:p>
          <a:p>
            <a:pPr indent="0" lvl="0" marL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Implications for use in education</a:t>
            </a:r>
            <a:endParaRPr/>
          </a:p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1bf432de825_0_252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d003373d0_0_8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23d003373d0_0_8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b2890c6b99_0_244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b2890c6b99_0_244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Better leveraging context -&gt; long document representations</a:t>
            </a:r>
            <a:endParaRPr/>
          </a:p>
        </p:txBody>
      </p:sp>
      <p:sp>
        <p:nvSpPr>
          <p:cNvPr id="1090" name="Google Shape;1090;g1b2890c6b99_0_244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bf432de825_0_149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bf432de825_0_149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g1bf432de825_0_149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bd6bf61e81_0_75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1bd6bf61e81_0_75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g1bd6bf61e81_0_75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b2890c6b99_0_15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b2890c6b99_0_15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g1b2890c6b99_0_151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3d003373d0_0_126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3d003373d0_0_126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g23d003373d0_0_126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b2890c6b99_0_121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1b2890c6b99_0_121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Huge energy consumption likely not a research objective</a:t>
            </a:r>
            <a:endParaRPr/>
          </a:p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Difficulties in handling context likely do not offer much fertile ground for research</a:t>
            </a:r>
            <a:endParaRPr/>
          </a:p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rPr lang="de-DE"/>
              <a:t>Last two items are </a:t>
            </a:r>
            <a:r>
              <a:rPr b="1" lang="de-DE"/>
              <a:t>interconnected</a:t>
            </a:r>
            <a:endParaRPr b="1"/>
          </a:p>
        </p:txBody>
      </p:sp>
      <p:sp>
        <p:nvSpPr>
          <p:cNvPr id="1134" name="Google Shape;1134;g1b2890c6b99_0_121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bf432de825_0_170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bf432de825_0_170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1bf432de825_0_170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bf432de825_0_273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bf432de825_0_273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1bf432de825_0_273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bf432de825_0_283:notes"/>
          <p:cNvSpPr/>
          <p:nvPr>
            <p:ph idx="2" type="sldImg"/>
          </p:nvPr>
        </p:nvSpPr>
        <p:spPr>
          <a:xfrm>
            <a:off x="688975" y="923925"/>
            <a:ext cx="5460900" cy="307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1bf432de825_0_283:notes"/>
          <p:cNvSpPr txBox="1"/>
          <p:nvPr>
            <p:ph idx="1" type="body"/>
          </p:nvPr>
        </p:nvSpPr>
        <p:spPr>
          <a:xfrm>
            <a:off x="190500" y="4284663"/>
            <a:ext cx="6477000" cy="42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g1bf432de825_0_283:notes"/>
          <p:cNvSpPr txBox="1"/>
          <p:nvPr>
            <p:ph idx="12" type="sldNum"/>
          </p:nvPr>
        </p:nvSpPr>
        <p:spPr>
          <a:xfrm>
            <a:off x="5913438" y="8685213"/>
            <a:ext cx="9429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| 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14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Titel Vollbildild V1">
  <p:cSld name="Start Titel Vollbildild V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" name="Google Shape;35;p2"/>
          <p:cNvSpPr txBox="1"/>
          <p:nvPr>
            <p:ph idx="1" type="body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" name="Google Shape;37;p2"/>
          <p:cNvGrpSpPr/>
          <p:nvPr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38" name="Google Shape;38;p2"/>
            <p:cNvSpPr/>
            <p:nvPr/>
          </p:nvSpPr>
          <p:spPr>
            <a:xfrm>
              <a:off x="7454900" y="309563"/>
              <a:ext cx="1689100" cy="677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73585" y="306388"/>
              <a:ext cx="1685925" cy="682624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688263" y="465138"/>
              <a:ext cx="273050" cy="304800"/>
            </a:xfrm>
            <a:custGeom>
              <a:rect b="b" l="l" r="r" t="t"/>
              <a:pathLst>
                <a:path extrusionOk="0" h="370" w="337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613650" y="406400"/>
              <a:ext cx="296863" cy="406400"/>
            </a:xfrm>
            <a:custGeom>
              <a:rect b="b" l="l" r="r" t="t"/>
              <a:pathLst>
                <a:path extrusionOk="0" h="496" w="36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700963" y="400050"/>
              <a:ext cx="238125" cy="323850"/>
            </a:xfrm>
            <a:custGeom>
              <a:rect b="b" l="l" r="r" t="t"/>
              <a:pathLst>
                <a:path extrusionOk="0" h="393" w="292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686675" y="476250"/>
              <a:ext cx="280988" cy="304800"/>
            </a:xfrm>
            <a:custGeom>
              <a:rect b="b" l="l" r="r" t="t"/>
              <a:pathLst>
                <a:path extrusionOk="0" h="372" w="346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694613" y="509588"/>
              <a:ext cx="328613" cy="385762"/>
            </a:xfrm>
            <a:custGeom>
              <a:rect b="b" l="l" r="r" t="t"/>
              <a:pathLst>
                <a:path extrusionOk="0" h="470" w="404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816850" y="631825"/>
              <a:ext cx="188913" cy="146050"/>
            </a:xfrm>
            <a:custGeom>
              <a:rect b="b" l="l" r="r" t="t"/>
              <a:pathLst>
                <a:path extrusionOk="0" h="178" w="232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123238" y="455613"/>
              <a:ext cx="800100" cy="385762"/>
            </a:xfrm>
            <a:custGeom>
              <a:rect b="b" l="l" r="r" t="t"/>
              <a:pathLst>
                <a:path extrusionOk="0" h="469" w="986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2"/>
          <p:cNvSpPr txBox="1"/>
          <p:nvPr>
            <p:ph idx="2" type="body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9933094" y="1471302"/>
            <a:ext cx="2247902" cy="910165"/>
            <a:chOff x="9933094" y="1471302"/>
            <a:chExt cx="2247902" cy="910165"/>
          </a:xfrm>
        </p:grpSpPr>
        <p:sp>
          <p:nvSpPr>
            <p:cNvPr id="51" name="Google Shape;51;p2"/>
            <p:cNvSpPr/>
            <p:nvPr/>
          </p:nvSpPr>
          <p:spPr>
            <a:xfrm>
              <a:off x="9933094" y="1471302"/>
              <a:ext cx="2247902" cy="910165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" name="Google Shape;52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28404" y="1557017"/>
              <a:ext cx="1631731" cy="7516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folie Vollbild">
  <p:cSld name="Leerfolie Vollbild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>
            <p:ph idx="2" type="pic"/>
          </p:nvPr>
        </p:nvSpPr>
        <p:spPr>
          <a:xfrm>
            <a:off x="0" y="0"/>
            <a:ext cx="12194117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/ Titel / Inhalt mittig">
  <p:cSld name="Bild / Titel / Inhalt mittig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/>
          <p:nvPr>
            <p:ph idx="1" type="body"/>
          </p:nvPr>
        </p:nvSpPr>
        <p:spPr>
          <a:xfrm>
            <a:off x="2255838" y="5637213"/>
            <a:ext cx="7679795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2"/>
          <p:cNvSpPr txBox="1"/>
          <p:nvPr>
            <p:ph idx="2" type="body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1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2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1" name="Google Shape;141;p12"/>
          <p:cNvSpPr/>
          <p:nvPr>
            <p:ph idx="3" type="pic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2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2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itat mittig">
  <p:cSld name="Zitat mittig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idx="1" type="body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8" name="Google Shape;148;p13"/>
          <p:cNvSpPr txBox="1"/>
          <p:nvPr>
            <p:ph idx="2" type="body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13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3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enutzerdefiniertes Layout">
  <p:cSld name="3_Benutzerdefiniertes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4"/>
          <p:cNvSpPr/>
          <p:nvPr>
            <p:ph idx="2" type="pic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  <a:noFill/>
          <a:ln>
            <a:noFill/>
          </a:ln>
        </p:spPr>
      </p:sp>
      <p:sp>
        <p:nvSpPr>
          <p:cNvPr id="154" name="Google Shape;154;p14"/>
          <p:cNvSpPr txBox="1"/>
          <p:nvPr>
            <p:ph idx="1" type="body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4"/>
          <p:cNvSpPr txBox="1"/>
          <p:nvPr>
            <p:ph idx="3" type="body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4" type="body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5" type="body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9" name="Google Shape;159;p14"/>
          <p:cNvSpPr txBox="1"/>
          <p:nvPr>
            <p:ph idx="6" type="body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4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4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Titel Vollbildild V2">
  <p:cSld name="Start Titel Vollbildild V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5"/>
          <p:cNvPicPr preferRelativeResize="0"/>
          <p:nvPr/>
        </p:nvPicPr>
        <p:blipFill rotWithShape="1">
          <a:blip r:embed="rId2">
            <a:alphaModFix/>
          </a:blip>
          <a:srcRect b="10869" l="0" r="0" t="4766"/>
          <a:stretch/>
        </p:blipFill>
        <p:spPr>
          <a:xfrm>
            <a:off x="0" y="0"/>
            <a:ext cx="121941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0000">
                <a:schemeClr val="lt1"/>
              </a:gs>
              <a:gs pos="100000">
                <a:schemeClr val="lt1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 txBox="1"/>
          <p:nvPr>
            <p:ph type="title"/>
          </p:nvPr>
        </p:nvSpPr>
        <p:spPr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5"/>
          <p:cNvSpPr txBox="1"/>
          <p:nvPr>
            <p:ph idx="12" type="sldNum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2" type="body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9" name="Google Shape;169;p15"/>
          <p:cNvGrpSpPr/>
          <p:nvPr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170" name="Google Shape;170;p15"/>
            <p:cNvSpPr/>
            <p:nvPr/>
          </p:nvSpPr>
          <p:spPr>
            <a:xfrm>
              <a:off x="7454900" y="309563"/>
              <a:ext cx="1689100" cy="677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7473585" y="306388"/>
              <a:ext cx="1685925" cy="682624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7688263" y="465138"/>
              <a:ext cx="273050" cy="304800"/>
            </a:xfrm>
            <a:custGeom>
              <a:rect b="b" l="l" r="r" t="t"/>
              <a:pathLst>
                <a:path extrusionOk="0" h="370" w="337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7613650" y="406400"/>
              <a:ext cx="296863" cy="406400"/>
            </a:xfrm>
            <a:custGeom>
              <a:rect b="b" l="l" r="r" t="t"/>
              <a:pathLst>
                <a:path extrusionOk="0" h="496" w="36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7700963" y="400050"/>
              <a:ext cx="238125" cy="323850"/>
            </a:xfrm>
            <a:custGeom>
              <a:rect b="b" l="l" r="r" t="t"/>
              <a:pathLst>
                <a:path extrusionOk="0" h="393" w="292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7686675" y="476250"/>
              <a:ext cx="280988" cy="304800"/>
            </a:xfrm>
            <a:custGeom>
              <a:rect b="b" l="l" r="r" t="t"/>
              <a:pathLst>
                <a:path extrusionOk="0" h="372" w="346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7694613" y="509588"/>
              <a:ext cx="328613" cy="385762"/>
            </a:xfrm>
            <a:custGeom>
              <a:rect b="b" l="l" r="r" t="t"/>
              <a:pathLst>
                <a:path extrusionOk="0" h="470" w="404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7816850" y="631825"/>
              <a:ext cx="188913" cy="146050"/>
            </a:xfrm>
            <a:custGeom>
              <a:rect b="b" l="l" r="r" t="t"/>
              <a:pathLst>
                <a:path extrusionOk="0" h="178" w="232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8123238" y="455613"/>
              <a:ext cx="800100" cy="385762"/>
            </a:xfrm>
            <a:custGeom>
              <a:rect b="b" l="l" r="r" t="t"/>
              <a:pathLst>
                <a:path extrusionOk="0" h="469" w="986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5"/>
          <p:cNvGrpSpPr/>
          <p:nvPr/>
        </p:nvGrpSpPr>
        <p:grpSpPr>
          <a:xfrm>
            <a:off x="9933094" y="1471302"/>
            <a:ext cx="2247902" cy="910165"/>
            <a:chOff x="9933094" y="1471302"/>
            <a:chExt cx="2247902" cy="910165"/>
          </a:xfrm>
        </p:grpSpPr>
        <p:sp>
          <p:nvSpPr>
            <p:cNvPr id="182" name="Google Shape;182;p15"/>
            <p:cNvSpPr/>
            <p:nvPr/>
          </p:nvSpPr>
          <p:spPr>
            <a:xfrm>
              <a:off x="9933094" y="1471302"/>
              <a:ext cx="2247902" cy="910165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" name="Google Shape;183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28404" y="1557017"/>
              <a:ext cx="1631731" cy="7516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Titel Vollbildild V3">
  <p:cSld name="Start Titel Vollbildild V3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6"/>
          <p:cNvPicPr preferRelativeResize="0"/>
          <p:nvPr/>
        </p:nvPicPr>
        <p:blipFill rotWithShape="1">
          <a:blip r:embed="rId2">
            <a:alphaModFix/>
          </a:blip>
          <a:srcRect b="0" l="427" r="427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6"/>
          <p:cNvSpPr/>
          <p:nvPr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0000">
                <a:schemeClr val="lt1"/>
              </a:gs>
              <a:gs pos="100000">
                <a:schemeClr val="lt1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6"/>
          <p:cNvSpPr txBox="1"/>
          <p:nvPr>
            <p:ph type="title"/>
          </p:nvPr>
        </p:nvSpPr>
        <p:spPr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16"/>
          <p:cNvSpPr txBox="1"/>
          <p:nvPr>
            <p:ph idx="2" type="body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91" name="Google Shape;191;p16"/>
          <p:cNvGrpSpPr/>
          <p:nvPr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192" name="Google Shape;192;p16"/>
            <p:cNvSpPr/>
            <p:nvPr/>
          </p:nvSpPr>
          <p:spPr>
            <a:xfrm>
              <a:off x="7454900" y="309563"/>
              <a:ext cx="1689100" cy="677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7473585" y="306388"/>
              <a:ext cx="1685925" cy="682624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7688263" y="465138"/>
              <a:ext cx="273050" cy="304800"/>
            </a:xfrm>
            <a:custGeom>
              <a:rect b="b" l="l" r="r" t="t"/>
              <a:pathLst>
                <a:path extrusionOk="0" h="370" w="337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7613650" y="406400"/>
              <a:ext cx="296863" cy="406400"/>
            </a:xfrm>
            <a:custGeom>
              <a:rect b="b" l="l" r="r" t="t"/>
              <a:pathLst>
                <a:path extrusionOk="0" h="496" w="36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7700963" y="400050"/>
              <a:ext cx="238125" cy="323850"/>
            </a:xfrm>
            <a:custGeom>
              <a:rect b="b" l="l" r="r" t="t"/>
              <a:pathLst>
                <a:path extrusionOk="0" h="393" w="292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7686675" y="476250"/>
              <a:ext cx="280988" cy="304800"/>
            </a:xfrm>
            <a:custGeom>
              <a:rect b="b" l="l" r="r" t="t"/>
              <a:pathLst>
                <a:path extrusionOk="0" h="372" w="346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7694613" y="509588"/>
              <a:ext cx="328613" cy="385762"/>
            </a:xfrm>
            <a:custGeom>
              <a:rect b="b" l="l" r="r" t="t"/>
              <a:pathLst>
                <a:path extrusionOk="0" h="470" w="404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7816850" y="631825"/>
              <a:ext cx="188913" cy="146050"/>
            </a:xfrm>
            <a:custGeom>
              <a:rect b="b" l="l" r="r" t="t"/>
              <a:pathLst>
                <a:path extrusionOk="0" h="178" w="232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8123238" y="455613"/>
              <a:ext cx="800100" cy="385762"/>
            </a:xfrm>
            <a:custGeom>
              <a:rect b="b" l="l" r="r" t="t"/>
              <a:pathLst>
                <a:path extrusionOk="0" h="469" w="986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16"/>
          <p:cNvGrpSpPr/>
          <p:nvPr/>
        </p:nvGrpSpPr>
        <p:grpSpPr>
          <a:xfrm>
            <a:off x="9933094" y="1471302"/>
            <a:ext cx="2247902" cy="910165"/>
            <a:chOff x="9933094" y="1471302"/>
            <a:chExt cx="2247902" cy="910165"/>
          </a:xfrm>
        </p:grpSpPr>
        <p:sp>
          <p:nvSpPr>
            <p:cNvPr id="204" name="Google Shape;204;p16"/>
            <p:cNvSpPr/>
            <p:nvPr/>
          </p:nvSpPr>
          <p:spPr>
            <a:xfrm>
              <a:off x="9933094" y="1471302"/>
              <a:ext cx="2247902" cy="910165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" name="Google Shape;205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28404" y="1557017"/>
              <a:ext cx="1631731" cy="7516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Titel Vollbildild V4">
  <p:cSld name="Start Titel Vollbildild V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7"/>
          <p:cNvPicPr preferRelativeResize="0"/>
          <p:nvPr/>
        </p:nvPicPr>
        <p:blipFill rotWithShape="1">
          <a:blip r:embed="rId2">
            <a:alphaModFix/>
          </a:blip>
          <a:srcRect b="11746" l="0" r="0" t="388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0000">
                <a:schemeClr val="lt1"/>
              </a:gs>
              <a:gs pos="100000">
                <a:schemeClr val="lt1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7"/>
          <p:cNvSpPr txBox="1"/>
          <p:nvPr>
            <p:ph type="title"/>
          </p:nvPr>
        </p:nvSpPr>
        <p:spPr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7"/>
          <p:cNvSpPr txBox="1"/>
          <p:nvPr>
            <p:ph idx="12" type="sldNum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1" name="Google Shape;211;p17"/>
          <p:cNvSpPr txBox="1"/>
          <p:nvPr>
            <p:ph idx="1" type="body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17"/>
          <p:cNvSpPr txBox="1"/>
          <p:nvPr>
            <p:ph idx="2" type="body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3" name="Google Shape;213;p17"/>
          <p:cNvGrpSpPr/>
          <p:nvPr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14" name="Google Shape;214;p17"/>
            <p:cNvSpPr/>
            <p:nvPr/>
          </p:nvSpPr>
          <p:spPr>
            <a:xfrm>
              <a:off x="7454900" y="309563"/>
              <a:ext cx="1689100" cy="677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7473585" y="306388"/>
              <a:ext cx="1685925" cy="682624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7688263" y="465138"/>
              <a:ext cx="273050" cy="304800"/>
            </a:xfrm>
            <a:custGeom>
              <a:rect b="b" l="l" r="r" t="t"/>
              <a:pathLst>
                <a:path extrusionOk="0" h="370" w="337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7613650" y="406400"/>
              <a:ext cx="296863" cy="406400"/>
            </a:xfrm>
            <a:custGeom>
              <a:rect b="b" l="l" r="r" t="t"/>
              <a:pathLst>
                <a:path extrusionOk="0" h="496" w="36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7700963" y="400050"/>
              <a:ext cx="238125" cy="323850"/>
            </a:xfrm>
            <a:custGeom>
              <a:rect b="b" l="l" r="r" t="t"/>
              <a:pathLst>
                <a:path extrusionOk="0" h="393" w="292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7686675" y="476250"/>
              <a:ext cx="280988" cy="304800"/>
            </a:xfrm>
            <a:custGeom>
              <a:rect b="b" l="l" r="r" t="t"/>
              <a:pathLst>
                <a:path extrusionOk="0" h="372" w="346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7694613" y="509588"/>
              <a:ext cx="328613" cy="385762"/>
            </a:xfrm>
            <a:custGeom>
              <a:rect b="b" l="l" r="r" t="t"/>
              <a:pathLst>
                <a:path extrusionOk="0" h="470" w="404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7816850" y="631825"/>
              <a:ext cx="188913" cy="146050"/>
            </a:xfrm>
            <a:custGeom>
              <a:rect b="b" l="l" r="r" t="t"/>
              <a:pathLst>
                <a:path extrusionOk="0" h="178" w="232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8123238" y="455613"/>
              <a:ext cx="800100" cy="385762"/>
            </a:xfrm>
            <a:custGeom>
              <a:rect b="b" l="l" r="r" t="t"/>
              <a:pathLst>
                <a:path extrusionOk="0" h="469" w="986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9933094" y="1471302"/>
            <a:ext cx="2247902" cy="910165"/>
            <a:chOff x="9933094" y="1471302"/>
            <a:chExt cx="2247902" cy="910165"/>
          </a:xfrm>
        </p:grpSpPr>
        <p:sp>
          <p:nvSpPr>
            <p:cNvPr id="226" name="Google Shape;226;p17"/>
            <p:cNvSpPr/>
            <p:nvPr/>
          </p:nvSpPr>
          <p:spPr>
            <a:xfrm>
              <a:off x="9933094" y="1471302"/>
              <a:ext cx="2247902" cy="910165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7" name="Google Shape;22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28404" y="1557017"/>
              <a:ext cx="1631731" cy="7516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pitel-Trenner">
  <p:cSld name="Kapitel-Trenn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/>
          <p:nvPr>
            <p:ph idx="1" type="body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18"/>
          <p:cNvSpPr txBox="1"/>
          <p:nvPr>
            <p:ph type="title"/>
          </p:nvPr>
        </p:nvSpPr>
        <p:spPr>
          <a:xfrm>
            <a:off x="384799" y="4296400"/>
            <a:ext cx="9599633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8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2" name="Google Shape;232;p18"/>
          <p:cNvSpPr/>
          <p:nvPr/>
        </p:nvSpPr>
        <p:spPr>
          <a:xfrm>
            <a:off x="384799" y="4465893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679212" y="4562460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llbild_Kapitel">
  <p:cSld name="Vollbild_Kapitel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/>
          <p:nvPr>
            <p:ph idx="2" type="pic"/>
          </p:nvPr>
        </p:nvSpPr>
        <p:spPr>
          <a:xfrm>
            <a:off x="0" y="1604962"/>
            <a:ext cx="12194117" cy="4705351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19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8" name="Google Shape;238;p19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r_Standard">
  <p:cSld name="1_Leer_Standard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0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 txBox="1"/>
          <p:nvPr>
            <p:ph idx="1" type="body"/>
          </p:nvPr>
        </p:nvSpPr>
        <p:spPr>
          <a:xfrm>
            <a:off x="340981" y="1604798"/>
            <a:ext cx="11507516" cy="4557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1">
          <p15:clr>
            <a:srgbClr val="FBAE40"/>
          </p15:clr>
        </p15:guide>
        <p15:guide id="2" pos="39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Titel">
  <p:cSld name="Start Titel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5" name="Google Shape;55;p3"/>
          <p:cNvSpPr txBox="1"/>
          <p:nvPr>
            <p:ph idx="1" type="body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2" type="body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type="title"/>
          </p:nvPr>
        </p:nvSpPr>
        <p:spPr>
          <a:xfrm>
            <a:off x="2639616" y="696000"/>
            <a:ext cx="6792384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" name="Google Shape;58;p3"/>
          <p:cNvGrpSpPr/>
          <p:nvPr/>
        </p:nvGrpSpPr>
        <p:grpSpPr>
          <a:xfrm>
            <a:off x="277431" y="404612"/>
            <a:ext cx="2247902" cy="910165"/>
            <a:chOff x="9933094" y="1471302"/>
            <a:chExt cx="2247902" cy="910165"/>
          </a:xfrm>
        </p:grpSpPr>
        <p:sp>
          <p:nvSpPr>
            <p:cNvPr id="59" name="Google Shape;59;p3"/>
            <p:cNvSpPr/>
            <p:nvPr/>
          </p:nvSpPr>
          <p:spPr>
            <a:xfrm>
              <a:off x="9933094" y="1471302"/>
              <a:ext cx="2247902" cy="910165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" name="Google Shape;60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128404" y="1557017"/>
              <a:ext cx="1631731" cy="7516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54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 / Inhalt / Bild rechts">
  <p:cSld name="1_Titel / Inhalt / Bild recht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idx="1" type="body"/>
          </p:nvPr>
        </p:nvSpPr>
        <p:spPr>
          <a:xfrm>
            <a:off x="336003" y="3801685"/>
            <a:ext cx="546698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21"/>
          <p:cNvSpPr txBox="1"/>
          <p:nvPr>
            <p:ph idx="2" type="body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21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1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95800" y="840000"/>
            <a:ext cx="9390633" cy="625259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/>
          <p:nvPr>
            <p:ph idx="3" type="pic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21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collage">
  <p:cSld name="Bildcollage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2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8" name="Google Shape;258;p22"/>
          <p:cNvSpPr/>
          <p:nvPr>
            <p:ph idx="2" type="pic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22"/>
          <p:cNvSpPr/>
          <p:nvPr>
            <p:ph idx="3" type="pic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22"/>
          <p:cNvSpPr/>
          <p:nvPr>
            <p:ph idx="4" type="pic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22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invertiert">
  <p:cSld name="Titel und Inhalt invertiert"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idx="1" type="body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2" type="body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3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Bildstreifen">
  <p:cSld name="Titel Bildstreifen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2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4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4" name="Google Shape;274;p24"/>
          <p:cNvSpPr/>
          <p:nvPr>
            <p:ph idx="2" type="pic"/>
          </p:nvPr>
        </p:nvSpPr>
        <p:spPr>
          <a:xfrm>
            <a:off x="0" y="2947988"/>
            <a:ext cx="12192000" cy="3360737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24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Spalten Titel und Inhalt">
  <p:cSld name="2 Spalten Titel und Inhal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5"/>
          <p:cNvSpPr txBox="1"/>
          <p:nvPr>
            <p:ph idx="2" type="body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25"/>
          <p:cNvSpPr txBox="1"/>
          <p:nvPr>
            <p:ph idx="3" type="body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25"/>
          <p:cNvSpPr txBox="1"/>
          <p:nvPr>
            <p:ph idx="4" type="body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25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5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4" name="Google Shape;284;p25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 und Inhalt 2 Spalten + Sub">
  <p:cSld name="2_Titel und Inhalt 2 Spalten + Sub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idx="1" type="body"/>
          </p:nvPr>
        </p:nvSpPr>
        <p:spPr>
          <a:xfrm>
            <a:off x="5447928" y="2926232"/>
            <a:ext cx="44882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6"/>
          <p:cNvSpPr txBox="1"/>
          <p:nvPr>
            <p:ph idx="2" type="body"/>
          </p:nvPr>
        </p:nvSpPr>
        <p:spPr>
          <a:xfrm>
            <a:off x="336002" y="2926232"/>
            <a:ext cx="460787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26"/>
          <p:cNvSpPr txBox="1"/>
          <p:nvPr>
            <p:ph idx="3" type="body"/>
          </p:nvPr>
        </p:nvSpPr>
        <p:spPr>
          <a:xfrm>
            <a:off x="340981" y="1604798"/>
            <a:ext cx="4602891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26"/>
          <p:cNvSpPr txBox="1"/>
          <p:nvPr>
            <p:ph idx="4" type="body"/>
          </p:nvPr>
        </p:nvSpPr>
        <p:spPr>
          <a:xfrm>
            <a:off x="5447928" y="1604798"/>
            <a:ext cx="4474319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26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6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3" name="Google Shape;293;p26"/>
          <p:cNvSpPr/>
          <p:nvPr>
            <p:ph idx="5" type="pic"/>
          </p:nvPr>
        </p:nvSpPr>
        <p:spPr>
          <a:xfrm>
            <a:off x="10128447" y="1604963"/>
            <a:ext cx="2065669" cy="6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26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>
            <p:ph idx="1" type="body"/>
          </p:nvPr>
        </p:nvSpPr>
        <p:spPr>
          <a:xfrm>
            <a:off x="1656693" y="3162516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4"/>
          <p:cNvSpPr txBox="1"/>
          <p:nvPr>
            <p:ph idx="2" type="body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6" name="Google Shape;66;p4"/>
          <p:cNvSpPr txBox="1"/>
          <p:nvPr>
            <p:ph idx="3" type="body"/>
          </p:nvPr>
        </p:nvSpPr>
        <p:spPr>
          <a:xfrm>
            <a:off x="1014513" y="294798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4"/>
          <p:cNvSpPr txBox="1"/>
          <p:nvPr>
            <p:ph idx="4" type="body"/>
          </p:nvPr>
        </p:nvSpPr>
        <p:spPr>
          <a:xfrm>
            <a:off x="1014513" y="364902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4"/>
          <p:cNvSpPr txBox="1"/>
          <p:nvPr>
            <p:ph idx="5" type="body"/>
          </p:nvPr>
        </p:nvSpPr>
        <p:spPr>
          <a:xfrm>
            <a:off x="1014513" y="428910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4"/>
          <p:cNvSpPr txBox="1"/>
          <p:nvPr>
            <p:ph idx="6" type="body"/>
          </p:nvPr>
        </p:nvSpPr>
        <p:spPr>
          <a:xfrm>
            <a:off x="1014513" y="496728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4"/>
          <p:cNvSpPr txBox="1"/>
          <p:nvPr>
            <p:ph idx="7" type="body"/>
          </p:nvPr>
        </p:nvSpPr>
        <p:spPr>
          <a:xfrm>
            <a:off x="1014513" y="5660708"/>
            <a:ext cx="425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4"/>
          <p:cNvSpPr txBox="1"/>
          <p:nvPr>
            <p:ph idx="8" type="body"/>
          </p:nvPr>
        </p:nvSpPr>
        <p:spPr>
          <a:xfrm>
            <a:off x="1656693" y="3835687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4"/>
          <p:cNvSpPr txBox="1"/>
          <p:nvPr>
            <p:ph idx="9" type="body"/>
          </p:nvPr>
        </p:nvSpPr>
        <p:spPr>
          <a:xfrm>
            <a:off x="1656693" y="4508858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idx="13" type="body"/>
          </p:nvPr>
        </p:nvSpPr>
        <p:spPr>
          <a:xfrm>
            <a:off x="1656693" y="5182029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4"/>
          <p:cNvSpPr txBox="1"/>
          <p:nvPr>
            <p:ph idx="14" type="body"/>
          </p:nvPr>
        </p:nvSpPr>
        <p:spPr>
          <a:xfrm>
            <a:off x="1656693" y="5855202"/>
            <a:ext cx="443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4"/>
          <p:cNvSpPr txBox="1"/>
          <p:nvPr>
            <p:ph idx="15" type="body"/>
          </p:nvPr>
        </p:nvSpPr>
        <p:spPr>
          <a:xfrm>
            <a:off x="7414762" y="3162516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4"/>
          <p:cNvSpPr txBox="1"/>
          <p:nvPr>
            <p:ph idx="16" type="body"/>
          </p:nvPr>
        </p:nvSpPr>
        <p:spPr>
          <a:xfrm>
            <a:off x="6772582" y="294798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4"/>
          <p:cNvSpPr txBox="1"/>
          <p:nvPr>
            <p:ph idx="17" type="body"/>
          </p:nvPr>
        </p:nvSpPr>
        <p:spPr>
          <a:xfrm>
            <a:off x="6772582" y="364902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4"/>
          <p:cNvSpPr txBox="1"/>
          <p:nvPr>
            <p:ph idx="18" type="body"/>
          </p:nvPr>
        </p:nvSpPr>
        <p:spPr>
          <a:xfrm>
            <a:off x="6772582" y="428910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"/>
          <p:cNvSpPr txBox="1"/>
          <p:nvPr>
            <p:ph idx="19" type="body"/>
          </p:nvPr>
        </p:nvSpPr>
        <p:spPr>
          <a:xfrm>
            <a:off x="6772582" y="496728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4"/>
          <p:cNvSpPr txBox="1"/>
          <p:nvPr>
            <p:ph idx="20" type="body"/>
          </p:nvPr>
        </p:nvSpPr>
        <p:spPr>
          <a:xfrm>
            <a:off x="6388374" y="5660708"/>
            <a:ext cx="8097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4"/>
          <p:cNvSpPr txBox="1"/>
          <p:nvPr>
            <p:ph idx="21" type="body"/>
          </p:nvPr>
        </p:nvSpPr>
        <p:spPr>
          <a:xfrm>
            <a:off x="7414762" y="3835687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4"/>
          <p:cNvSpPr txBox="1"/>
          <p:nvPr>
            <p:ph idx="22" type="body"/>
          </p:nvPr>
        </p:nvSpPr>
        <p:spPr>
          <a:xfrm>
            <a:off x="7414762" y="4508858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4"/>
          <p:cNvSpPr txBox="1"/>
          <p:nvPr>
            <p:ph idx="23" type="body"/>
          </p:nvPr>
        </p:nvSpPr>
        <p:spPr>
          <a:xfrm>
            <a:off x="7414762" y="5182029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4"/>
          <p:cNvSpPr txBox="1"/>
          <p:nvPr>
            <p:ph idx="24" type="body"/>
          </p:nvPr>
        </p:nvSpPr>
        <p:spPr>
          <a:xfrm>
            <a:off x="7414762" y="5855202"/>
            <a:ext cx="443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4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pitel-Trenner-Vollbild">
  <p:cSld name="Kapitel-Trenner-Vollbild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/>
          <p:nvPr>
            <p:ph idx="2" type="pic"/>
          </p:nvPr>
        </p:nvSpPr>
        <p:spPr>
          <a:xfrm>
            <a:off x="0" y="0"/>
            <a:ext cx="1219411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5"/>
          <p:cNvSpPr txBox="1"/>
          <p:nvPr>
            <p:ph type="title"/>
          </p:nvPr>
        </p:nvSpPr>
        <p:spPr>
          <a:xfrm>
            <a:off x="384799" y="4293096"/>
            <a:ext cx="9599633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5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84799" y="4465893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679212" y="4562460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idx="1" type="body"/>
          </p:nvPr>
        </p:nvSpPr>
        <p:spPr>
          <a:xfrm>
            <a:off x="336003" y="2926232"/>
            <a:ext cx="7679286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6"/>
          <p:cNvSpPr txBox="1"/>
          <p:nvPr>
            <p:ph idx="2" type="body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6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2 Spalten">
  <p:cSld name="Titel und Inhalt 2 Spalte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idx="1" type="body"/>
          </p:nvPr>
        </p:nvSpPr>
        <p:spPr>
          <a:xfrm>
            <a:off x="6304523" y="2926232"/>
            <a:ext cx="5543974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7"/>
          <p:cNvSpPr txBox="1"/>
          <p:nvPr>
            <p:ph idx="2" type="body"/>
          </p:nvPr>
        </p:nvSpPr>
        <p:spPr>
          <a:xfrm>
            <a:off x="336003" y="2926232"/>
            <a:ext cx="5543974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7"/>
          <p:cNvSpPr txBox="1"/>
          <p:nvPr>
            <p:ph idx="3" type="body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7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3 Spalten">
  <p:cSld name="Titel und Inhalt 3 Spalte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idx="1" type="body"/>
          </p:nvPr>
        </p:nvSpPr>
        <p:spPr>
          <a:xfrm>
            <a:off x="336003" y="2926232"/>
            <a:ext cx="3600000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8"/>
          <p:cNvSpPr txBox="1"/>
          <p:nvPr>
            <p:ph idx="2" type="body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4" name="Google Shape;114;p8"/>
          <p:cNvSpPr txBox="1"/>
          <p:nvPr>
            <p:ph idx="3" type="body"/>
          </p:nvPr>
        </p:nvSpPr>
        <p:spPr>
          <a:xfrm>
            <a:off x="4292250" y="2926232"/>
            <a:ext cx="3600000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4" type="body"/>
          </p:nvPr>
        </p:nvSpPr>
        <p:spPr>
          <a:xfrm>
            <a:off x="8248497" y="2926232"/>
            <a:ext cx="3600000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8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/ Inhalt / Bild rechts">
  <p:cSld name="Titel / Inhalt / Bild rech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idx="1" type="body"/>
          </p:nvPr>
        </p:nvSpPr>
        <p:spPr>
          <a:xfrm>
            <a:off x="336003" y="3801685"/>
            <a:ext cx="546698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9"/>
          <p:cNvSpPr txBox="1"/>
          <p:nvPr>
            <p:ph idx="2" type="body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9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9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3" name="Google Shape;123;p9"/>
          <p:cNvSpPr/>
          <p:nvPr>
            <p:ph idx="3" type="pic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/ Inhalt / Bild links">
  <p:cSld name="Titel / Inhalt / Bild link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>
            <p:ph idx="1" type="body"/>
          </p:nvPr>
        </p:nvSpPr>
        <p:spPr>
          <a:xfrm>
            <a:off x="6306921" y="3801685"/>
            <a:ext cx="5541575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10"/>
          <p:cNvSpPr txBox="1"/>
          <p:nvPr>
            <p:ph idx="2" type="body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0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1" name="Google Shape;131;p10"/>
          <p:cNvSpPr/>
          <p:nvPr>
            <p:ph idx="3" type="pic"/>
          </p:nvPr>
        </p:nvSpPr>
        <p:spPr>
          <a:xfrm>
            <a:off x="0" y="1604963"/>
            <a:ext cx="6096000" cy="470535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0"/>
          <p:cNvSpPr/>
          <p:nvPr/>
        </p:nvSpPr>
        <p:spPr>
          <a:xfrm>
            <a:off x="328979" y="908720"/>
            <a:ext cx="1158510" cy="45719"/>
          </a:xfrm>
          <a:prstGeom prst="rect">
            <a:avLst/>
          </a:prstGeom>
          <a:solidFill>
            <a:srgbClr val="B90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0"/>
          <p:cNvSpPr/>
          <p:nvPr/>
        </p:nvSpPr>
        <p:spPr>
          <a:xfrm>
            <a:off x="623392" y="1005287"/>
            <a:ext cx="115851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" name="Google Shape;17;p1"/>
          <p:cNvSpPr txBox="1"/>
          <p:nvPr>
            <p:ph type="title"/>
          </p:nvPr>
        </p:nvSpPr>
        <p:spPr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8" name="Google Shape;18;p1"/>
          <p:cNvGrpSpPr/>
          <p:nvPr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19" name="Google Shape;19;p1"/>
            <p:cNvSpPr/>
            <p:nvPr/>
          </p:nvSpPr>
          <p:spPr>
            <a:xfrm>
              <a:off x="7454900" y="309563"/>
              <a:ext cx="1689100" cy="677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473585" y="306388"/>
              <a:ext cx="1685925" cy="682624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688263" y="465138"/>
              <a:ext cx="273050" cy="304800"/>
            </a:xfrm>
            <a:custGeom>
              <a:rect b="b" l="l" r="r" t="t"/>
              <a:pathLst>
                <a:path extrusionOk="0" h="370" w="337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7613650" y="406400"/>
              <a:ext cx="296863" cy="406400"/>
            </a:xfrm>
            <a:custGeom>
              <a:rect b="b" l="l" r="r" t="t"/>
              <a:pathLst>
                <a:path extrusionOk="0" h="496" w="36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700963" y="400050"/>
              <a:ext cx="238125" cy="323850"/>
            </a:xfrm>
            <a:custGeom>
              <a:rect b="b" l="l" r="r" t="t"/>
              <a:pathLst>
                <a:path extrusionOk="0" h="393" w="292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686675" y="476250"/>
              <a:ext cx="280988" cy="304800"/>
            </a:xfrm>
            <a:custGeom>
              <a:rect b="b" l="l" r="r" t="t"/>
              <a:pathLst>
                <a:path extrusionOk="0" h="372" w="346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694613" y="509588"/>
              <a:ext cx="328613" cy="385762"/>
            </a:xfrm>
            <a:custGeom>
              <a:rect b="b" l="l" r="r" t="t"/>
              <a:pathLst>
                <a:path extrusionOk="0" h="470" w="404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816850" y="631825"/>
              <a:ext cx="188913" cy="146050"/>
            </a:xfrm>
            <a:custGeom>
              <a:rect b="b" l="l" r="r" t="t"/>
              <a:pathLst>
                <a:path extrusionOk="0" h="178" w="232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8123238" y="455613"/>
              <a:ext cx="800100" cy="385762"/>
            </a:xfrm>
            <a:custGeom>
              <a:rect b="b" l="l" r="r" t="t"/>
              <a:pathLst>
                <a:path extrusionOk="0" h="469" w="986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"/>
          <p:cNvSpPr txBox="1"/>
          <p:nvPr/>
        </p:nvSpPr>
        <p:spPr>
          <a:xfrm>
            <a:off x="336650" y="6348975"/>
            <a:ext cx="8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"/>
          <p:cNvSpPr txBox="1"/>
          <p:nvPr/>
        </p:nvSpPr>
        <p:spPr>
          <a:xfrm>
            <a:off x="1518250" y="6363150"/>
            <a:ext cx="95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1011">
          <p15:clr>
            <a:srgbClr val="F26B43"/>
          </p15:clr>
        </p15:guide>
        <p15:guide id="3" pos="7469">
          <p15:clr>
            <a:srgbClr val="F26B43"/>
          </p15:clr>
        </p15:guide>
        <p15:guide id="4" pos="211">
          <p15:clr>
            <a:srgbClr val="F26B43"/>
          </p15:clr>
        </p15:guide>
        <p15:guide id="5" pos="6259">
          <p15:clr>
            <a:srgbClr val="F26B43"/>
          </p15:clr>
        </p15:guide>
        <p15:guide id="6" orient="horz" pos="2296">
          <p15:clr>
            <a:srgbClr val="F26B43"/>
          </p15:clr>
        </p15:guide>
        <p15:guide id="7" pos="5049">
          <p15:clr>
            <a:srgbClr val="F26B43"/>
          </p15:clr>
        </p15:guide>
        <p15:guide id="8" pos="1421">
          <p15:clr>
            <a:srgbClr val="F26B43"/>
          </p15:clr>
        </p15:guide>
        <p15:guide id="9" pos="2631">
          <p15:clr>
            <a:srgbClr val="F26B43"/>
          </p15:clr>
        </p15:guide>
        <p15:guide id="10" orient="horz" pos="3975">
          <p15:clr>
            <a:srgbClr val="F26B43"/>
          </p15:clr>
        </p15:guide>
        <p15:guide id="11" pos="7680">
          <p15:clr>
            <a:srgbClr val="F26B43"/>
          </p15:clr>
        </p15:guide>
        <p15:guide id="12" orient="horz" pos="3128">
          <p15:clr>
            <a:srgbClr val="F26B43"/>
          </p15:clr>
        </p15:guide>
        <p15:guide id="13" orient="horz" pos="588">
          <p15:clr>
            <a:srgbClr val="F26B43"/>
          </p15:clr>
        </p15:guide>
        <p15:guide id="14" orient="horz" pos="1435">
          <p15:clr>
            <a:srgbClr val="F26B43"/>
          </p15:clr>
        </p15:guide>
        <p15:guide id="15" orient="horz" pos="1857">
          <p15:clr>
            <a:srgbClr val="F26B43"/>
          </p15:clr>
        </p15:guide>
        <p15:guide id="16" orient="horz" pos="2704">
          <p15:clr>
            <a:srgbClr val="F26B43"/>
          </p15:clr>
        </p15:guide>
        <p15:guide id="17" orient="horz" pos="3566">
          <p15:clr>
            <a:srgbClr val="F26B43"/>
          </p15:clr>
        </p15:guide>
        <p15:guide id="18" orient="horz" pos="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s://arxiv.org/abs/1706.0376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s://jalammar.github.io/illustrated-bert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deepmind.com/blog/wavenet-a-generative-model-for-raw-audio" TargetMode="External"/><Relationship Id="rId4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hyperlink" Target="https://twitter.com/tarantulae/status/165017008770845491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ambdalabs.com/blog/demystifying-gpt-3" TargetMode="External"/><Relationship Id="rId4" Type="http://schemas.openxmlformats.org/officeDocument/2006/relationships/hyperlink" Target="https://huggingface.co/EleutherAI/gpt-j-6B" TargetMode="External"/><Relationship Id="rId5" Type="http://schemas.openxmlformats.org/officeDocument/2006/relationships/hyperlink" Target="https://bigscience.huggingface.co/blog/bloom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hyperlink" Target="https://jalammar.github.io/illustrated-bert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hyperlink" Target="https://arxiv.org/abs/2012.15723" TargetMode="External"/><Relationship Id="rId5" Type="http://schemas.openxmlformats.org/officeDocument/2006/relationships/hyperlink" Target="https://thegradient.pub/prompting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hyperlink" Target="https://arxiv.org/abs/2005.14165" TargetMode="External"/><Relationship Id="rId5" Type="http://schemas.openxmlformats.org/officeDocument/2006/relationships/hyperlink" Target="https://arxiv.org/abs/2005.14165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hyperlink" Target="https://arxiv.org/abs/2005.14165" TargetMode="External"/><Relationship Id="rId7" Type="http://schemas.openxmlformats.org/officeDocument/2006/relationships/hyperlink" Target="https://arxiv.org/abs/2005.14165" TargetMode="External"/><Relationship Id="rId8" Type="http://schemas.openxmlformats.org/officeDocument/2006/relationships/hyperlink" Target="https://arxiv.org/abs/2005.14165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abs/2212.10559v2" TargetMode="External"/><Relationship Id="rId4" Type="http://schemas.openxmlformats.org/officeDocument/2006/relationships/hyperlink" Target="https://arxiv.org/abs/2211.15661" TargetMode="External"/><Relationship Id="rId5" Type="http://schemas.openxmlformats.org/officeDocument/2006/relationships/hyperlink" Target="https://arxiv.org/pdf/2212.07677.pdf" TargetMode="External"/><Relationship Id="rId6" Type="http://schemas.openxmlformats.org/officeDocument/2006/relationships/hyperlink" Target="https://openreview.net/pdf?id=RdJVFCHjUMI" TargetMode="External"/><Relationship Id="rId7" Type="http://schemas.openxmlformats.org/officeDocument/2006/relationships/hyperlink" Target="https://arxiv.org/abs/2212.10559v2" TargetMode="External"/><Relationship Id="rId8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heguardian.com/commentisfree/2020/sep/08/robot-wrote-this-article-gpt-3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s://yaofu.notion.site/How-does-GPT-Obtain-its-Ability-Tracing-Emergent-Abilities-of-Language-Models-to-their-Sources-b9a57ac0fcf74f30a1ab9e3e36fa1dc1" TargetMode="External"/><Relationship Id="rId5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openai.com/blog/instruction-following/" TargetMode="External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hyperlink" Target="https://openai.com/blog/instruction-following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openai.com/blog/improving-language-model-behavior/" TargetMode="External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bigscience.huggingface.co/blog/bloom" TargetMode="External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hat.openai.com/chat" TargetMode="External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hyperlink" Target="https://chat.openai.com/cha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features/copilot" TargetMode="External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openai.com/product/gpt-4" TargetMode="External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rxiv.org/abs/2210.10606" TargetMode="External"/><Relationship Id="rId4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hyperlink" Target="https://www.nabla.com/blog/gpt-3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twitter.com/ncasenmare/status/1600595342210306049" TargetMode="External"/><Relationship Id="rId4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hyperlink" Target="https://chat.openai.com/chat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hyperlink" Target="https://chat.openai.com/chat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Relationship Id="rId4" Type="http://schemas.openxmlformats.org/officeDocument/2006/relationships/hyperlink" Target="https://openai.com/product/gpt-4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hyperlink" Target="https://chat.openai.com/cha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nai.com/blog/dall-e-introducing-outpainting/" TargetMode="External"/><Relationship Id="rId4" Type="http://schemas.openxmlformats.org/officeDocument/2006/relationships/hyperlink" Target="http://drive.google.com/file/d/1zHwGenhAblc7WRJUjeO5OX7ybdKV4aqv/view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openai.com/product/gpt-4" TargetMode="External"/><Relationship Id="rId4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Relationship Id="rId4" Type="http://schemas.openxmlformats.org/officeDocument/2006/relationships/hyperlink" Target="https://mashable.com/article/chatgpt-lawyer-made-up-cases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rxiv.org/abs/2305.00118" TargetMode="External"/><Relationship Id="rId4" Type="http://schemas.openxmlformats.org/officeDocument/2006/relationships/image" Target="../media/image53.png"/><Relationship Id="rId5" Type="http://schemas.openxmlformats.org/officeDocument/2006/relationships/hyperlink" Target="https://arxiv.org/abs/2305.00118" TargetMode="External"/><Relationship Id="rId6" Type="http://schemas.openxmlformats.org/officeDocument/2006/relationships/image" Target="../media/image52.png"/><Relationship Id="rId7" Type="http://schemas.openxmlformats.org/officeDocument/2006/relationships/hyperlink" Target="https://spectralops.io/blog/ai-ml-in-code-githubs-copilot-leak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arxiv.org/abs/2305.00118" TargetMode="External"/><Relationship Id="rId4" Type="http://schemas.openxmlformats.org/officeDocument/2006/relationships/hyperlink" Target="https://twitter.com/rowancheung/status/1653658550126641155" TargetMode="External"/><Relationship Id="rId5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rxiv.org/abs/2305.00118" TargetMode="External"/><Relationship Id="rId4" Type="http://schemas.openxmlformats.org/officeDocument/2006/relationships/hyperlink" Target="https://www.aisnakeoil.com/p/gpt-4-and-professional-benchmarks" TargetMode="External"/><Relationship Id="rId5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arxiv.org/abs/2305.00118" TargetMode="External"/><Relationship Id="rId4" Type="http://schemas.openxmlformats.org/officeDocument/2006/relationships/image" Target="../media/image55.png"/><Relationship Id="rId5" Type="http://schemas.openxmlformats.org/officeDocument/2006/relationships/hyperlink" Target="https://xkcd.com/2169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i.facebook.com/blog/generative-ai-text-to-video/" TargetMode="External"/><Relationship Id="rId4" Type="http://schemas.openxmlformats.org/officeDocument/2006/relationships/image" Target="../media/image73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gif"/><Relationship Id="rId4" Type="http://schemas.openxmlformats.org/officeDocument/2006/relationships/hyperlink" Target="https://ai.googleblog.com/2022/04/pathways-language-model-palm-scaling-to.html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hyperlink" Target="https://www.theverge.com/2023/5/1/23706311/hinton-godfather-of-ai-threats-fears-warnings" TargetMode="External"/><Relationship Id="rId6" Type="http://schemas.openxmlformats.org/officeDocument/2006/relationships/hyperlink" Target="https://www.nytimes.com/2023/05/01/technology/ai-google-chatbot-engineer-quits-hinton.html#:~:text=Godfather%20of%20A.I.'-,Leaves%20Google%20and%20Warns%20of%20Danger%20Ahead,it%20will%20cause%20serious%20harm.&amp;text=As%20a%20subscriber%2C%20you%20have,articles%20to%20give%20each%20month.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twitter.com/chrmanning/status/1598752908211732480" TargetMode="External"/><Relationship Id="rId4" Type="http://schemas.openxmlformats.org/officeDocument/2006/relationships/hyperlink" Target="https://chrisgpotts.medium.com/is-it-possible-for-language-models-to-achieve-language-understanding-81df45082ee2" TargetMode="External"/><Relationship Id="rId5" Type="http://schemas.openxmlformats.org/officeDocument/2006/relationships/hyperlink" Target="https://julianmichael.org/blog/2020/07/23/to-dissect-an-octopus.html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Relationship Id="rId4" Type="http://schemas.openxmlformats.org/officeDocument/2006/relationships/hyperlink" Target="https://arxiv.org/abs/2110.08501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Relationship Id="rId4" Type="http://schemas.openxmlformats.org/officeDocument/2006/relationships/hyperlink" Target="https://aclanthology.org/2022.acl-long.163.pdf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hat.openai.com/chat" TargetMode="External"/><Relationship Id="rId4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png"/><Relationship Id="rId4" Type="http://schemas.openxmlformats.org/officeDocument/2006/relationships/hyperlink" Target="https://arxiv.org/pdf/1909.01066.pdf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rome.baulab.info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rome.baulab.info/" TargetMode="External"/><Relationship Id="rId4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png"/><Relationship Id="rId4" Type="http://schemas.openxmlformats.org/officeDocument/2006/relationships/hyperlink" Target="https://arxiv.org/abs/2304.05970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arxiv.org/pdf/2201.11903.pdf" TargetMode="External"/><Relationship Id="rId4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arxiv.org/abs/2212.06713" TargetMode="External"/><Relationship Id="rId4" Type="http://schemas.openxmlformats.org/officeDocument/2006/relationships/image" Target="../media/image6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Relationship Id="rId4" Type="http://schemas.openxmlformats.org/officeDocument/2006/relationships/hyperlink" Target="https://chat.openai.com/chat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chat.openai.com/chat" TargetMode="External"/><Relationship Id="rId4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s://github.com/Mooler0410/LLMsPracticalGuide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chat.openai.com/chat" TargetMode="External"/><Relationship Id="rId4" Type="http://schemas.openxmlformats.org/officeDocument/2006/relationships/image" Target="../media/image7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chat.openai.com/chat" TargetMode="External"/><Relationship Id="rId4" Type="http://schemas.openxmlformats.org/officeDocument/2006/relationships/image" Target="../media/image7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2255838" y="4292600"/>
            <a:ext cx="7679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Martin Tutek</a:t>
            </a:r>
            <a:endParaRPr/>
          </a:p>
        </p:txBody>
      </p:sp>
      <p:sp>
        <p:nvSpPr>
          <p:cNvPr id="302" name="Google Shape;302;p27"/>
          <p:cNvSpPr txBox="1"/>
          <p:nvPr>
            <p:ph idx="2" type="body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567"/>
              </a:spcBef>
              <a:spcAft>
                <a:spcPts val="0"/>
              </a:spcAft>
              <a:buSzPts val="1100"/>
              <a:buNone/>
            </a:pPr>
            <a:r>
              <a:rPr lang="de-DE"/>
              <a:t>Contemporary LLMs: Prompting and in-context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>
            <p:ph type="title"/>
          </p:nvPr>
        </p:nvSpPr>
        <p:spPr>
          <a:xfrm>
            <a:off x="384799" y="4296400"/>
            <a:ext cx="9599700" cy="14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378" name="Google Shape;378;p36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79" name="Google Shape;3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910" y="1362650"/>
            <a:ext cx="7096179" cy="39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/>
          <p:nvPr/>
        </p:nvSpPr>
        <p:spPr>
          <a:xfrm>
            <a:off x="233075" y="4087900"/>
            <a:ext cx="1766100" cy="8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>
            <p:ph idx="1" type="body"/>
          </p:nvPr>
        </p:nvSpPr>
        <p:spPr>
          <a:xfrm>
            <a:off x="337028" y="1915907"/>
            <a:ext cx="7679400" cy="460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spcBef>
                <a:spcPts val="267"/>
              </a:spcBef>
              <a:spcAft>
                <a:spcPts val="0"/>
              </a:spcAft>
              <a:buSzPts val="2000"/>
              <a:buChar char="●"/>
            </a:pPr>
            <a:r>
              <a:rPr lang="de-DE"/>
              <a:t>“</a:t>
            </a:r>
            <a:r>
              <a:rPr i="1" lang="de-DE"/>
              <a:t>Attention is all you need</a:t>
            </a:r>
            <a:r>
              <a:rPr lang="de-DE"/>
              <a:t>” </a:t>
            </a:r>
            <a:r>
              <a:rPr lang="de-DE" sz="1500"/>
              <a:t>[Vaswani et al, 2017]</a:t>
            </a:r>
            <a:br>
              <a:rPr lang="de-DE" sz="1500"/>
            </a:br>
            <a:endParaRPr sz="15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de-DE"/>
              <a:t>Pros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/>
              <a:t>Highly parallel architecture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/>
              <a:t>Scales to large depths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i="1" lang="de-DE"/>
              <a:t>Layernorm</a:t>
            </a:r>
            <a:r>
              <a:rPr lang="de-DE"/>
              <a:t>, </a:t>
            </a:r>
            <a:r>
              <a:rPr i="1" lang="de-DE"/>
              <a:t>residual connections</a:t>
            </a:r>
            <a:endParaRPr i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/>
              <a:t>“Open vocabulary”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i="1" lang="de-DE"/>
              <a:t>Byte pair encodings</a:t>
            </a:r>
            <a:br>
              <a:rPr lang="de-DE"/>
            </a:b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de-DE"/>
              <a:t>Cons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/>
              <a:t>Issues scaling to large input lengths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de-DE"/>
              <a:t>O(n</a:t>
            </a:r>
            <a:r>
              <a:rPr baseline="30000" lang="de-DE"/>
              <a:t>2</a:t>
            </a:r>
            <a:r>
              <a:rPr lang="de-DE"/>
              <a:t>) attention complexity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/>
              <a:t>Requires positional embeddings</a:t>
            </a:r>
            <a:endParaRPr/>
          </a:p>
          <a:p>
            <a:pPr indent="0" lvl="0" marL="45720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Essentially, a </a:t>
            </a:r>
            <a:r>
              <a:rPr b="1" lang="de-DE"/>
              <a:t>large neural network</a:t>
            </a:r>
            <a:endParaRPr b="1"/>
          </a:p>
        </p:txBody>
      </p:sp>
      <p:sp>
        <p:nvSpPr>
          <p:cNvPr id="387" name="Google Shape;387;p37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388" name="Google Shape;388;p37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89" name="Google Shape;389;p37"/>
          <p:cNvSpPr txBox="1"/>
          <p:nvPr>
            <p:ph idx="2" type="body"/>
          </p:nvPr>
        </p:nvSpPr>
        <p:spPr>
          <a:xfrm>
            <a:off x="340975" y="1071399"/>
            <a:ext cx="95946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The Transformer</a:t>
            </a:r>
            <a:endParaRPr/>
          </a:p>
        </p:txBody>
      </p:sp>
      <p:pic>
        <p:nvPicPr>
          <p:cNvPr id="390" name="Google Shape;3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900" y="49900"/>
            <a:ext cx="4105675" cy="60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7"/>
          <p:cNvSpPr txBox="1"/>
          <p:nvPr>
            <p:ph idx="2" type="body"/>
          </p:nvPr>
        </p:nvSpPr>
        <p:spPr>
          <a:xfrm>
            <a:off x="5110738" y="61086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Vaswani et al, 2017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398" name="Google Shape;398;p38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99" name="Google Shape;399;p38"/>
          <p:cNvSpPr txBox="1"/>
          <p:nvPr>
            <p:ph idx="2" type="body"/>
          </p:nvPr>
        </p:nvSpPr>
        <p:spPr>
          <a:xfrm>
            <a:off x="340975" y="1071399"/>
            <a:ext cx="95946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Training t</a:t>
            </a:r>
            <a:r>
              <a:rPr lang="de-DE" sz="3700"/>
              <a:t>he Transformer (1)</a:t>
            </a:r>
            <a:endParaRPr sz="3700"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625" y="1500124"/>
            <a:ext cx="7318752" cy="480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 txBox="1"/>
          <p:nvPr>
            <p:ph idx="2" type="body"/>
          </p:nvPr>
        </p:nvSpPr>
        <p:spPr>
          <a:xfrm>
            <a:off x="2672100" y="6463175"/>
            <a:ext cx="6847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“Illustrated BERT” by Jay Allamar: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https://jalammar.github.io/illustrated-bert/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408" name="Google Shape;408;p39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9" name="Google Shape;409;p39"/>
          <p:cNvSpPr txBox="1"/>
          <p:nvPr>
            <p:ph idx="2" type="body"/>
          </p:nvPr>
        </p:nvSpPr>
        <p:spPr>
          <a:xfrm>
            <a:off x="340975" y="1071399"/>
            <a:ext cx="95946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Training the Transformer (2)</a:t>
            </a:r>
            <a:endParaRPr sz="3700"/>
          </a:p>
        </p:txBody>
      </p:sp>
      <p:sp>
        <p:nvSpPr>
          <p:cNvPr id="410" name="Google Shape;410;p39"/>
          <p:cNvSpPr txBox="1"/>
          <p:nvPr>
            <p:ph idx="2" type="body"/>
          </p:nvPr>
        </p:nvSpPr>
        <p:spPr>
          <a:xfrm>
            <a:off x="2672100" y="6032875"/>
            <a:ext cx="68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Deepmind, Wavenet illustration: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https://www.deepmind.com/blog/wavenet-a-generative-model-for-raw-audio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213" y="2211832"/>
            <a:ext cx="7793574" cy="358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418" name="Google Shape;418;p40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9" name="Google Shape;419;p40"/>
          <p:cNvSpPr txBox="1"/>
          <p:nvPr>
            <p:ph idx="2" type="body"/>
          </p:nvPr>
        </p:nvSpPr>
        <p:spPr>
          <a:xfrm>
            <a:off x="340975" y="1071399"/>
            <a:ext cx="95946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Training the Transformer</a:t>
            </a:r>
            <a:endParaRPr sz="3700"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175" y="1801900"/>
            <a:ext cx="2779775" cy="1826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1" name="Google Shape;421;p40"/>
          <p:cNvSpPr txBox="1"/>
          <p:nvPr/>
        </p:nvSpPr>
        <p:spPr>
          <a:xfrm>
            <a:off x="9863850" y="2425700"/>
            <a:ext cx="21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1000000000000000000000000000000000000000000000000000000…</a:t>
            </a:r>
            <a:endParaRPr/>
          </a:p>
        </p:txBody>
      </p:sp>
      <p:sp>
        <p:nvSpPr>
          <p:cNvPr id="422" name="Google Shape;422;p40"/>
          <p:cNvSpPr txBox="1"/>
          <p:nvPr/>
        </p:nvSpPr>
        <p:spPr>
          <a:xfrm>
            <a:off x="9537925" y="2564300"/>
            <a:ext cx="49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202124"/>
                </a:solidFill>
                <a:highlight>
                  <a:srgbClr val="FFFFFF"/>
                </a:highlight>
              </a:rPr>
              <a:t>×</a:t>
            </a:r>
            <a:endParaRPr b="1"/>
          </a:p>
        </p:txBody>
      </p:sp>
      <p:sp>
        <p:nvSpPr>
          <p:cNvPr id="423" name="Google Shape;423;p40"/>
          <p:cNvSpPr txBox="1"/>
          <p:nvPr>
            <p:ph idx="1" type="body"/>
          </p:nvPr>
        </p:nvSpPr>
        <p:spPr>
          <a:xfrm>
            <a:off x="337028" y="1915907"/>
            <a:ext cx="7679400" cy="314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spcBef>
                <a:spcPts val="267"/>
              </a:spcBef>
              <a:spcAft>
                <a:spcPts val="0"/>
              </a:spcAft>
              <a:buSzPts val="2000"/>
              <a:buAutoNum type="arabicPeriod"/>
            </a:pPr>
            <a:r>
              <a:rPr b="1" lang="de-DE"/>
              <a:t>Masked language modeling</a:t>
            </a:r>
            <a:r>
              <a:rPr lang="de-DE"/>
              <a:t> </a:t>
            </a:r>
            <a:r>
              <a:rPr lang="de-DE" sz="1500"/>
              <a:t>[BERT; Devlin et al, 2018]</a:t>
            </a:r>
            <a:endParaRPr sz="15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/>
              <a:t>Apply a </a:t>
            </a:r>
            <a:r>
              <a:rPr i="1" lang="de-DE"/>
              <a:t>noise</a:t>
            </a:r>
            <a:r>
              <a:rPr lang="de-DE"/>
              <a:t> function to input </a:t>
            </a:r>
            <a:r>
              <a:rPr lang="de-DE" sz="1500"/>
              <a:t>[Lewis et al, 2019]</a:t>
            </a:r>
            <a:endParaRPr sz="15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de-DE"/>
              <a:t>Mask k% tokens</a:t>
            </a:r>
            <a:r>
              <a:rPr lang="de-DE"/>
              <a:t>; infill text; permute</a:t>
            </a:r>
            <a:br>
              <a:rPr lang="de-DE"/>
            </a:br>
            <a:r>
              <a:rPr lang="de-DE"/>
              <a:t>sentence; rotate document;...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de-DE"/>
              <a:t>Network has to </a:t>
            </a:r>
            <a:r>
              <a:rPr b="1" lang="de-DE"/>
              <a:t>reconstruct original input</a:t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267"/>
              </a:spcBef>
              <a:spcAft>
                <a:spcPts val="0"/>
              </a:spcAft>
              <a:buClr>
                <a:srgbClr val="D8D8D8"/>
              </a:buClr>
              <a:buSzPts val="2000"/>
              <a:buAutoNum type="arabicPeriod"/>
            </a:pPr>
            <a:r>
              <a:rPr b="1" lang="de-DE">
                <a:solidFill>
                  <a:srgbClr val="D8D8D8"/>
                </a:solidFill>
              </a:rPr>
              <a:t>(</a:t>
            </a:r>
            <a:r>
              <a:rPr b="1" lang="de-DE">
                <a:solidFill>
                  <a:srgbClr val="D8D8D8"/>
                </a:solidFill>
              </a:rPr>
              <a:t>Autoregressive) language modeling </a:t>
            </a:r>
            <a:r>
              <a:rPr lang="de-DE" sz="1500">
                <a:solidFill>
                  <a:srgbClr val="D8D8D8"/>
                </a:solidFill>
              </a:rPr>
              <a:t>[Radford et al, 2018]</a:t>
            </a:r>
            <a:endParaRPr sz="1500">
              <a:solidFill>
                <a:srgbClr val="D8D8D8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Char char="○"/>
            </a:pPr>
            <a:r>
              <a:rPr lang="de-DE" sz="1500">
                <a:solidFill>
                  <a:srgbClr val="D8D8D8"/>
                </a:solidFill>
              </a:rPr>
              <a:t>Given previous tokens, predict most likely next token in sequence</a:t>
            </a:r>
            <a:endParaRPr sz="1500">
              <a:solidFill>
                <a:srgbClr val="D8D8D8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Char char="■"/>
            </a:pPr>
            <a:r>
              <a:rPr i="1" lang="de-DE" sz="1500">
                <a:solidFill>
                  <a:srgbClr val="D8D8D8"/>
                </a:solidFill>
              </a:rPr>
              <a:t>Teacher forcing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Arial"/>
              <a:buChar char="○"/>
            </a:pPr>
            <a:r>
              <a:rPr b="1" lang="de-DE" sz="1500">
                <a:solidFill>
                  <a:srgbClr val="D8D8D8"/>
                </a:solidFill>
              </a:rPr>
              <a:t>Less efficient</a:t>
            </a:r>
            <a:r>
              <a:rPr lang="de-DE" sz="1500">
                <a:solidFill>
                  <a:srgbClr val="D8D8D8"/>
                </a:solidFill>
              </a:rPr>
              <a:t> (wrt. MLM)</a:t>
            </a:r>
            <a:endParaRPr sz="1500">
              <a:solidFill>
                <a:srgbClr val="D8D8D8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Font typeface="Arial"/>
              <a:buChar char="○"/>
            </a:pPr>
            <a:r>
              <a:rPr lang="de-DE" sz="1500">
                <a:solidFill>
                  <a:srgbClr val="D8D8D8"/>
                </a:solidFill>
              </a:rPr>
              <a:t>More suited for </a:t>
            </a:r>
            <a:r>
              <a:rPr b="1" lang="de-DE" sz="1500">
                <a:solidFill>
                  <a:srgbClr val="D8D8D8"/>
                </a:solidFill>
              </a:rPr>
              <a:t>text generation</a:t>
            </a:r>
            <a:endParaRPr i="1" sz="1500">
              <a:solidFill>
                <a:srgbClr val="D8D8D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430" name="Google Shape;430;p41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31" name="Google Shape;431;p41"/>
          <p:cNvSpPr txBox="1"/>
          <p:nvPr>
            <p:ph idx="2" type="body"/>
          </p:nvPr>
        </p:nvSpPr>
        <p:spPr>
          <a:xfrm>
            <a:off x="340975" y="1071399"/>
            <a:ext cx="95946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Training the Transformer</a:t>
            </a:r>
            <a:endParaRPr sz="3700"/>
          </a:p>
        </p:txBody>
      </p:sp>
      <p:sp>
        <p:nvSpPr>
          <p:cNvPr id="432" name="Google Shape;432;p41"/>
          <p:cNvSpPr txBox="1"/>
          <p:nvPr/>
        </p:nvSpPr>
        <p:spPr>
          <a:xfrm>
            <a:off x="9392350" y="5085350"/>
            <a:ext cx="210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1000000000000000000000000000000000000000000000000000000…</a:t>
            </a:r>
            <a:endParaRPr/>
          </a:p>
        </p:txBody>
      </p:sp>
      <p:sp>
        <p:nvSpPr>
          <p:cNvPr id="433" name="Google Shape;433;p41"/>
          <p:cNvSpPr txBox="1"/>
          <p:nvPr/>
        </p:nvSpPr>
        <p:spPr>
          <a:xfrm>
            <a:off x="9066425" y="5223950"/>
            <a:ext cx="49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202124"/>
                </a:solidFill>
                <a:highlight>
                  <a:srgbClr val="FFFFFF"/>
                </a:highlight>
              </a:rPr>
              <a:t>×</a:t>
            </a:r>
            <a:endParaRPr b="1"/>
          </a:p>
        </p:txBody>
      </p:sp>
      <p:sp>
        <p:nvSpPr>
          <p:cNvPr id="434" name="Google Shape;434;p41"/>
          <p:cNvSpPr txBox="1"/>
          <p:nvPr>
            <p:ph idx="1" type="body"/>
          </p:nvPr>
        </p:nvSpPr>
        <p:spPr>
          <a:xfrm>
            <a:off x="337028" y="1915907"/>
            <a:ext cx="7679400" cy="333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spcBef>
                <a:spcPts val="267"/>
              </a:spcBef>
              <a:spcAft>
                <a:spcPts val="0"/>
              </a:spcAft>
              <a:buClr>
                <a:srgbClr val="D8D8D8"/>
              </a:buClr>
              <a:buSzPts val="2000"/>
              <a:buAutoNum type="arabicPeriod"/>
            </a:pPr>
            <a:r>
              <a:rPr b="1" lang="de-DE">
                <a:solidFill>
                  <a:srgbClr val="D8D8D8"/>
                </a:solidFill>
              </a:rPr>
              <a:t>Masked language modeling</a:t>
            </a:r>
            <a:r>
              <a:rPr lang="de-DE">
                <a:solidFill>
                  <a:srgbClr val="D8D8D8"/>
                </a:solidFill>
              </a:rPr>
              <a:t> </a:t>
            </a:r>
            <a:r>
              <a:rPr lang="de-DE" sz="1500">
                <a:solidFill>
                  <a:srgbClr val="D8D8D8"/>
                </a:solidFill>
              </a:rPr>
              <a:t>[BERT; Devlin et al, 2018]</a:t>
            </a:r>
            <a:endParaRPr sz="1500">
              <a:solidFill>
                <a:srgbClr val="D8D8D8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Char char="○"/>
            </a:pPr>
            <a:r>
              <a:rPr lang="de-DE">
                <a:solidFill>
                  <a:srgbClr val="D8D8D8"/>
                </a:solidFill>
              </a:rPr>
              <a:t>Apply a </a:t>
            </a:r>
            <a:r>
              <a:rPr i="1" lang="de-DE">
                <a:solidFill>
                  <a:srgbClr val="D8D8D8"/>
                </a:solidFill>
              </a:rPr>
              <a:t>noise</a:t>
            </a:r>
            <a:r>
              <a:rPr lang="de-DE">
                <a:solidFill>
                  <a:srgbClr val="D8D8D8"/>
                </a:solidFill>
              </a:rPr>
              <a:t> function to input </a:t>
            </a:r>
            <a:r>
              <a:rPr lang="de-DE" sz="1500">
                <a:solidFill>
                  <a:srgbClr val="D8D8D8"/>
                </a:solidFill>
              </a:rPr>
              <a:t>[Lewis et al, 2019]</a:t>
            </a:r>
            <a:endParaRPr sz="1500">
              <a:solidFill>
                <a:srgbClr val="D8D8D8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Char char="■"/>
            </a:pPr>
            <a:r>
              <a:rPr b="1" lang="de-DE">
                <a:solidFill>
                  <a:srgbClr val="D8D8D8"/>
                </a:solidFill>
              </a:rPr>
              <a:t>Mask k% tokens</a:t>
            </a:r>
            <a:r>
              <a:rPr lang="de-DE">
                <a:solidFill>
                  <a:srgbClr val="D8D8D8"/>
                </a:solidFill>
              </a:rPr>
              <a:t>; infill text; permute</a:t>
            </a:r>
            <a:br>
              <a:rPr lang="de-DE">
                <a:solidFill>
                  <a:srgbClr val="D8D8D8"/>
                </a:solidFill>
              </a:rPr>
            </a:br>
            <a:r>
              <a:rPr lang="de-DE">
                <a:solidFill>
                  <a:srgbClr val="D8D8D8"/>
                </a:solidFill>
              </a:rPr>
              <a:t>sentence; rotate document;...</a:t>
            </a:r>
            <a:endParaRPr>
              <a:solidFill>
                <a:srgbClr val="D8D8D8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Char char="○"/>
            </a:pPr>
            <a:r>
              <a:rPr lang="de-DE">
                <a:solidFill>
                  <a:srgbClr val="D8D8D8"/>
                </a:solidFill>
              </a:rPr>
              <a:t>Network has to </a:t>
            </a:r>
            <a:r>
              <a:rPr b="1" lang="de-DE">
                <a:solidFill>
                  <a:srgbClr val="D8D8D8"/>
                </a:solidFill>
              </a:rPr>
              <a:t>reconstruct original input</a:t>
            </a:r>
            <a:endParaRPr b="1"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267"/>
              </a:spcBef>
              <a:spcAft>
                <a:spcPts val="0"/>
              </a:spcAft>
              <a:buSzPts val="2000"/>
              <a:buAutoNum type="arabicPeriod"/>
            </a:pPr>
            <a:r>
              <a:rPr b="1" lang="de-DE"/>
              <a:t>(Autoregressive) language modeling </a:t>
            </a:r>
            <a:r>
              <a:rPr lang="de-DE" sz="1500"/>
              <a:t>[Radford et al, 2018]</a:t>
            </a:r>
            <a:endParaRPr sz="15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Given previous tokens, predict most likely next token in sequence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1" lang="de-DE" sz="1800"/>
              <a:t>Teacher forcing</a:t>
            </a:r>
            <a:endParaRPr i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de-DE" sz="1800"/>
              <a:t>Less efficient</a:t>
            </a:r>
            <a:r>
              <a:rPr lang="de-DE" sz="1800"/>
              <a:t> (wrt. MLM)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More suited for </a:t>
            </a:r>
            <a:r>
              <a:rPr b="1" lang="de-DE" sz="1800"/>
              <a:t>text generation</a:t>
            </a:r>
            <a:endParaRPr b="1" sz="1800"/>
          </a:p>
        </p:txBody>
      </p:sp>
      <p:pic>
        <p:nvPicPr>
          <p:cNvPr id="435" name="Google Shape;4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925" y="4525007"/>
            <a:ext cx="4246702" cy="195199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442" name="Google Shape;442;p42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3" name="Google Shape;443;p42"/>
          <p:cNvSpPr txBox="1"/>
          <p:nvPr>
            <p:ph idx="2" type="body"/>
          </p:nvPr>
        </p:nvSpPr>
        <p:spPr>
          <a:xfrm>
            <a:off x="340981" y="1071398"/>
            <a:ext cx="9594600" cy="11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Training a Transformer LM</a:t>
            </a:r>
            <a:endParaRPr sz="3700"/>
          </a:p>
        </p:txBody>
      </p:sp>
      <p:pic>
        <p:nvPicPr>
          <p:cNvPr id="444" name="Google Shape;4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100" y="2917863"/>
            <a:ext cx="5709824" cy="22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525" y="2199700"/>
            <a:ext cx="2185400" cy="322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750" y="3290340"/>
            <a:ext cx="1478525" cy="14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2"/>
          <p:cNvSpPr txBox="1"/>
          <p:nvPr/>
        </p:nvSpPr>
        <p:spPr>
          <a:xfrm>
            <a:off x="4173213" y="2702875"/>
            <a:ext cx="591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4500"/>
              <a:t>?</a:t>
            </a:r>
            <a:endParaRPr b="1" sz="4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3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454" name="Google Shape;454;p43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55" name="Google Shape;455;p43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Training a Transformer LM: data</a:t>
            </a:r>
            <a:endParaRPr/>
          </a:p>
        </p:txBody>
      </p:sp>
      <p:pic>
        <p:nvPicPr>
          <p:cNvPr id="456" name="Google Shape;4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9100"/>
            <a:ext cx="11887201" cy="340131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3"/>
          <p:cNvSpPr txBox="1"/>
          <p:nvPr>
            <p:ph idx="2" type="body"/>
          </p:nvPr>
        </p:nvSpPr>
        <p:spPr>
          <a:xfrm>
            <a:off x="2672100" y="5194675"/>
            <a:ext cx="6847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by Christian S. Perone: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https://twitter.com/tarantulae/status/1650170087708454913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>
            <p:ph idx="1" type="body"/>
          </p:nvPr>
        </p:nvSpPr>
        <p:spPr>
          <a:xfrm>
            <a:off x="336000" y="1859425"/>
            <a:ext cx="11237400" cy="300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Choose a (pre)training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e-DE"/>
              <a:t>Language modeling</a:t>
            </a:r>
            <a:r>
              <a:rPr lang="de-DE"/>
              <a:t> or masked language modeling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Gather a (</a:t>
            </a:r>
            <a:r>
              <a:rPr i="1" lang="de-DE"/>
              <a:t>large enough</a:t>
            </a:r>
            <a:r>
              <a:rPr lang="de-DE"/>
              <a:t>)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GPT-3 is trained on about </a:t>
            </a:r>
            <a:r>
              <a:rPr b="1" lang="de-DE"/>
              <a:t>499 billion tokens </a:t>
            </a:r>
            <a:r>
              <a:rPr lang="de-DE"/>
              <a:t>≈ </a:t>
            </a:r>
            <a:r>
              <a:rPr b="1" lang="de-DE"/>
              <a:t>45TB</a:t>
            </a:r>
            <a:r>
              <a:rPr lang="de-DE"/>
              <a:t> of </a:t>
            </a:r>
            <a:r>
              <a:rPr b="1" lang="de-DE"/>
              <a:t>text data</a:t>
            </a:r>
            <a:r>
              <a:rPr lang="de-DE"/>
              <a:t> ≈ </a:t>
            </a:r>
            <a:r>
              <a:rPr b="1" lang="de-DE"/>
              <a:t>one olympic swimming pool</a:t>
            </a:r>
            <a:r>
              <a:rPr lang="de-DE"/>
              <a:t> filled with soft cover Harry Potter and the Prisoner of Azkaban books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Train the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Using a </a:t>
            </a:r>
            <a:r>
              <a:rPr b="1" lang="de-DE"/>
              <a:t>single</a:t>
            </a:r>
            <a:r>
              <a:rPr lang="de-DE"/>
              <a:t> NVIDIA Tesla </a:t>
            </a:r>
            <a:r>
              <a:rPr i="1" lang="de-DE"/>
              <a:t>V100</a:t>
            </a:r>
            <a:r>
              <a:rPr lang="de-DE"/>
              <a:t> GPU, it would take </a:t>
            </a:r>
            <a:r>
              <a:rPr b="1" lang="de-DE"/>
              <a:t>355 years</a:t>
            </a:r>
            <a:r>
              <a:rPr lang="de-DE"/>
              <a:t> to train </a:t>
            </a:r>
            <a:r>
              <a:rPr b="1" lang="de-DE"/>
              <a:t>GPT-3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Using </a:t>
            </a:r>
            <a:r>
              <a:rPr b="1" lang="de-DE"/>
              <a:t>1024</a:t>
            </a:r>
            <a:r>
              <a:rPr lang="de-DE"/>
              <a:t> </a:t>
            </a:r>
            <a:r>
              <a:rPr i="1" lang="de-DE"/>
              <a:t>A100</a:t>
            </a:r>
            <a:r>
              <a:rPr lang="de-DE"/>
              <a:t> GPUs, it would take </a:t>
            </a:r>
            <a:r>
              <a:rPr b="1" lang="de-DE"/>
              <a:t>34 days</a:t>
            </a:r>
            <a:r>
              <a:rPr lang="de-DE"/>
              <a:t> ≈ </a:t>
            </a:r>
            <a:r>
              <a:rPr b="1" lang="de-DE"/>
              <a:t>$4.6 million </a:t>
            </a:r>
            <a:r>
              <a:rPr lang="de-DE" sz="1500" u="sng">
                <a:solidFill>
                  <a:schemeClr val="hlink"/>
                </a:solidFill>
                <a:hlinkClick r:id="rId3"/>
              </a:rPr>
              <a:t>[reference]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b="1" lang="de-DE" sz="1500"/>
              <a:t>Strongly</a:t>
            </a:r>
            <a:r>
              <a:rPr lang="de-DE" sz="1500"/>
              <a:t> recommended to use these models off-the-shelf (</a:t>
            </a:r>
            <a:r>
              <a:rPr lang="de-DE" sz="1500" u="sng">
                <a:solidFill>
                  <a:schemeClr val="hlink"/>
                </a:solidFill>
                <a:hlinkClick r:id="rId4"/>
              </a:rPr>
              <a:t>GPT-j</a:t>
            </a:r>
            <a:r>
              <a:rPr lang="de-DE" sz="1500"/>
              <a:t>, </a:t>
            </a:r>
            <a:r>
              <a:rPr lang="de-DE" sz="1500" u="sng">
                <a:solidFill>
                  <a:schemeClr val="hlink"/>
                </a:solidFill>
                <a:hlinkClick r:id="rId5"/>
              </a:rPr>
              <a:t>BLOOM</a:t>
            </a:r>
            <a:r>
              <a:rPr lang="de-DE" sz="1500"/>
              <a:t>,…)</a:t>
            </a:r>
            <a:endParaRPr sz="15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de-DE"/>
              <a:t>Now we have a pretrained language model (PLM). </a:t>
            </a:r>
            <a:r>
              <a:rPr b="1" lang="de-DE"/>
              <a:t>What next?</a:t>
            </a:r>
            <a:endParaRPr b="1"/>
          </a:p>
        </p:txBody>
      </p:sp>
      <p:sp>
        <p:nvSpPr>
          <p:cNvPr id="464" name="Google Shape;464;p4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465" name="Google Shape;465;p44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6" name="Google Shape;466;p44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Training a Transformer LM</a:t>
            </a:r>
            <a:endParaRPr/>
          </a:p>
        </p:txBody>
      </p:sp>
      <p:pic>
        <p:nvPicPr>
          <p:cNvPr id="467" name="Google Shape;46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4425" y="4928150"/>
            <a:ext cx="4390337" cy="16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7861" y="4928150"/>
            <a:ext cx="3338313" cy="16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>
            <p:ph idx="1" type="body"/>
          </p:nvPr>
        </p:nvSpPr>
        <p:spPr>
          <a:xfrm>
            <a:off x="336000" y="1859425"/>
            <a:ext cx="112374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PLMs are good at performing the task they were trained on: reconstructing missing tokens or generating next token given context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How to use them for a task </a:t>
            </a:r>
            <a:r>
              <a:rPr b="1" lang="de-DE"/>
              <a:t>we are interested in</a:t>
            </a:r>
            <a:r>
              <a:rPr lang="de-DE"/>
              <a:t>?</a:t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475" name="Google Shape;475;p45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476" name="Google Shape;476;p45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77" name="Google Shape;477;p45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Fine-Tuning Transformers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idx="2" type="body"/>
          </p:nvPr>
        </p:nvSpPr>
        <p:spPr>
          <a:xfrm>
            <a:off x="336006" y="1221198"/>
            <a:ext cx="95946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NLP Today: Lab → Real World</a:t>
            </a:r>
            <a:endParaRPr/>
          </a:p>
        </p:txBody>
      </p:sp>
      <p:sp>
        <p:nvSpPr>
          <p:cNvPr id="308" name="Google Shape;308;p2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Intro</a:t>
            </a:r>
            <a:endParaRPr/>
          </a:p>
        </p:txBody>
      </p:sp>
      <p:sp>
        <p:nvSpPr>
          <p:cNvPr id="309" name="Google Shape;309;p28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900" y="2170373"/>
            <a:ext cx="9426200" cy="3796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8"/>
          <p:cNvSpPr txBox="1"/>
          <p:nvPr>
            <p:ph idx="2" type="body"/>
          </p:nvPr>
        </p:nvSpPr>
        <p:spPr>
          <a:xfrm>
            <a:off x="3114728" y="60315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Taken from Andre Martins’ talk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6"/>
          <p:cNvSpPr txBox="1"/>
          <p:nvPr>
            <p:ph idx="1" type="body"/>
          </p:nvPr>
        </p:nvSpPr>
        <p:spPr>
          <a:xfrm>
            <a:off x="336000" y="1859425"/>
            <a:ext cx="11237400" cy="506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PLMs are good at performing the task they were trained on: reconstructing missing tokens or generating next token given context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How to use them for a task </a:t>
            </a:r>
            <a:r>
              <a:rPr b="1" lang="de-DE"/>
              <a:t>we are interested in</a:t>
            </a:r>
            <a:r>
              <a:rPr lang="de-DE"/>
              <a:t>?</a:t>
            </a:r>
            <a:endParaRPr/>
          </a:p>
          <a:p>
            <a:pPr indent="0" lvl="0" marL="137160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b="1" lang="de-DE" u="sng"/>
              <a:t>Transfer learning</a:t>
            </a:r>
            <a:br>
              <a:rPr b="1" lang="de-DE"/>
            </a:br>
            <a:r>
              <a:rPr b="1" lang="de-DE"/>
              <a:t>	</a:t>
            </a:r>
            <a:r>
              <a:rPr lang="de-DE"/>
              <a:t>Through pre-training on the (masked) language modeling task, the model has learned</a:t>
            </a:r>
            <a:br>
              <a:rPr lang="de-DE"/>
            </a:br>
            <a:r>
              <a:rPr lang="de-DE"/>
              <a:t>	high-order </a:t>
            </a:r>
            <a:r>
              <a:rPr b="1" lang="de-DE"/>
              <a:t>coocurrence</a:t>
            </a:r>
            <a:r>
              <a:rPr lang="de-DE"/>
              <a:t> </a:t>
            </a:r>
            <a:r>
              <a:rPr b="1" lang="de-DE"/>
              <a:t>statistics of natural language</a:t>
            </a:r>
            <a:r>
              <a:rPr lang="de-DE"/>
              <a:t> (high-level patterns).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de-DE" u="sng"/>
              <a:t>Assumption</a:t>
            </a:r>
            <a:r>
              <a:rPr lang="de-DE"/>
              <a:t>: These patterns are salient for other NLP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de-DE" u="sng"/>
              <a:t>Idea</a:t>
            </a:r>
            <a:r>
              <a:rPr lang="de-DE"/>
              <a:t>: Use the PLM and </a:t>
            </a:r>
            <a:r>
              <a:rPr b="1" lang="de-DE"/>
              <a:t>build upon it</a:t>
            </a:r>
            <a:r>
              <a:rPr lang="de-DE"/>
              <a:t> by adding specialized layers (decoder heads) for downstream tasks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Flavors of transfer learning in PLMs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e-DE"/>
              <a:t>Vanilla fine-tuning</a:t>
            </a:r>
            <a:r>
              <a:rPr lang="de-DE"/>
              <a:t> </a:t>
            </a:r>
            <a:r>
              <a:rPr lang="de-DE" sz="1500"/>
              <a:t>[Howard&amp;Ruder, 2018]</a:t>
            </a:r>
            <a:r>
              <a:rPr lang="de-DE"/>
              <a:t> (add extra layers, train on task)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e-DE"/>
              <a:t>Adapters</a:t>
            </a:r>
            <a:r>
              <a:rPr lang="de-DE"/>
              <a:t> </a:t>
            </a:r>
            <a:r>
              <a:rPr lang="de-DE" sz="1500"/>
              <a:t>[Pfeiffer et al, 2020]</a:t>
            </a:r>
            <a:r>
              <a:rPr lang="de-DE"/>
              <a:t> (add extra layers </a:t>
            </a:r>
            <a:r>
              <a:rPr i="1" lang="de-DE"/>
              <a:t>within</a:t>
            </a:r>
            <a:r>
              <a:rPr lang="de-DE"/>
              <a:t> model, freeze model, train on task)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e-DE" u="sng"/>
              <a:t>Prompting</a:t>
            </a:r>
            <a:r>
              <a:rPr lang="de-DE"/>
              <a:t> </a:t>
            </a:r>
            <a:r>
              <a:rPr lang="de-DE" sz="1500"/>
              <a:t>[Radford et al, 2018] </a:t>
            </a:r>
            <a:r>
              <a:rPr lang="de-DE"/>
              <a:t>(prefix text to model which will make it generate answer)</a:t>
            </a:r>
            <a:br>
              <a:rPr lang="de-DE"/>
            </a:br>
            <a:r>
              <a:rPr lang="de-DE"/>
              <a:t>	</a:t>
            </a:r>
            <a:endParaRPr/>
          </a:p>
        </p:txBody>
      </p:sp>
      <p:sp>
        <p:nvSpPr>
          <p:cNvPr id="484" name="Google Shape;484;p46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485" name="Google Shape;485;p46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86" name="Google Shape;486;p46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Fine-Tuning Transformers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7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493" name="Google Shape;493;p47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94" name="Google Shape;494;p47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Fine-Tuning Transformers</a:t>
            </a:r>
            <a:endParaRPr/>
          </a:p>
        </p:txBody>
      </p:sp>
      <p:pic>
        <p:nvPicPr>
          <p:cNvPr id="495" name="Google Shape;4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850" y="2034975"/>
            <a:ext cx="6786449" cy="43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7"/>
          <p:cNvSpPr txBox="1"/>
          <p:nvPr>
            <p:ph idx="2" type="body"/>
          </p:nvPr>
        </p:nvSpPr>
        <p:spPr>
          <a:xfrm>
            <a:off x="2672100" y="6032875"/>
            <a:ext cx="68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“Illustrated BERT” by Jay Allamar: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https://jalammar.github.io/illustrated-bert/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7"/>
          <p:cNvSpPr txBox="1"/>
          <p:nvPr/>
        </p:nvSpPr>
        <p:spPr>
          <a:xfrm>
            <a:off x="7790325" y="4292600"/>
            <a:ext cx="1192200" cy="61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Pretrained model</a:t>
            </a:r>
            <a:endParaRPr/>
          </a:p>
        </p:txBody>
      </p:sp>
      <p:cxnSp>
        <p:nvCxnSpPr>
          <p:cNvPr id="498" name="Google Shape;498;p47"/>
          <p:cNvCxnSpPr>
            <a:stCxn id="497" idx="1"/>
          </p:cNvCxnSpPr>
          <p:nvPr/>
        </p:nvCxnSpPr>
        <p:spPr>
          <a:xfrm flipH="1">
            <a:off x="7127025" y="4600400"/>
            <a:ext cx="6633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47"/>
          <p:cNvSpPr txBox="1"/>
          <p:nvPr/>
        </p:nvSpPr>
        <p:spPr>
          <a:xfrm>
            <a:off x="7790325" y="3105450"/>
            <a:ext cx="1192200" cy="61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Decoder head</a:t>
            </a:r>
            <a:endParaRPr/>
          </a:p>
        </p:txBody>
      </p:sp>
      <p:cxnSp>
        <p:nvCxnSpPr>
          <p:cNvPr id="500" name="Google Shape;500;p47"/>
          <p:cNvCxnSpPr>
            <a:stCxn id="499" idx="1"/>
          </p:cNvCxnSpPr>
          <p:nvPr/>
        </p:nvCxnSpPr>
        <p:spPr>
          <a:xfrm flipH="1">
            <a:off x="6750525" y="3413250"/>
            <a:ext cx="1039800" cy="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47"/>
          <p:cNvSpPr txBox="1"/>
          <p:nvPr/>
        </p:nvSpPr>
        <p:spPr>
          <a:xfrm>
            <a:off x="7790325" y="2114850"/>
            <a:ext cx="1192200" cy="61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Task</a:t>
            </a:r>
            <a:endParaRPr/>
          </a:p>
        </p:txBody>
      </p:sp>
      <p:cxnSp>
        <p:nvCxnSpPr>
          <p:cNvPr id="502" name="Google Shape;502;p47"/>
          <p:cNvCxnSpPr>
            <a:stCxn id="501" idx="1"/>
          </p:cNvCxnSpPr>
          <p:nvPr/>
        </p:nvCxnSpPr>
        <p:spPr>
          <a:xfrm flipH="1">
            <a:off x="6750525" y="2422650"/>
            <a:ext cx="1039800" cy="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509" name="Google Shape;509;p48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10" name="Google Shape;510;p48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Prompting</a:t>
            </a:r>
            <a:r>
              <a:rPr lang="de-DE" sz="3700"/>
              <a:t> Transformers</a:t>
            </a:r>
            <a:endParaRPr/>
          </a:p>
        </p:txBody>
      </p:sp>
      <p:pic>
        <p:nvPicPr>
          <p:cNvPr id="511" name="Google Shape;5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18" y="1656700"/>
            <a:ext cx="11309963" cy="449567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8"/>
          <p:cNvSpPr txBox="1"/>
          <p:nvPr>
            <p:ph idx="2" type="body"/>
          </p:nvPr>
        </p:nvSpPr>
        <p:spPr>
          <a:xfrm>
            <a:off x="2672100" y="6185275"/>
            <a:ext cx="68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[Gao et al, 2021]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;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https://thegradient.pub/prompting/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9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519" name="Google Shape;519;p49"/>
          <p:cNvSpPr txBox="1"/>
          <p:nvPr>
            <p:ph idx="1" type="body"/>
          </p:nvPr>
        </p:nvSpPr>
        <p:spPr>
          <a:xfrm>
            <a:off x="336000" y="1859425"/>
            <a:ext cx="11237400" cy="45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Standard fine-tuning uses the base PLM and applies it to downstream tasks</a:t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The </a:t>
            </a:r>
            <a:r>
              <a:rPr b="1" lang="de-DE"/>
              <a:t>gap</a:t>
            </a:r>
            <a:r>
              <a:rPr lang="de-DE"/>
              <a:t> between the pre-training and downstream tasks can be significant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Requires introduction of </a:t>
            </a:r>
            <a:r>
              <a:rPr b="1" lang="de-DE"/>
              <a:t>new parameters</a:t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b="1" lang="de-DE"/>
              <a:t>Prompting</a:t>
            </a:r>
            <a:r>
              <a:rPr lang="de-DE"/>
              <a:t> narrows this gap by transforming the downstream task similar to the pre-training task</a:t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No new parameters </a:t>
            </a:r>
            <a:r>
              <a:rPr lang="de-DE"/>
              <a:t>needed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Requires </a:t>
            </a:r>
            <a:r>
              <a:rPr b="1" lang="de-DE"/>
              <a:t>less</a:t>
            </a:r>
            <a:r>
              <a:rPr lang="de-DE"/>
              <a:t> (if any) </a:t>
            </a:r>
            <a:r>
              <a:rPr b="1" lang="de-DE"/>
              <a:t>training</a:t>
            </a:r>
            <a:r>
              <a:rPr lang="de-DE"/>
              <a:t> (zero-shot vs </a:t>
            </a:r>
            <a:r>
              <a:rPr b="1" lang="de-DE"/>
              <a:t>few-shot</a:t>
            </a:r>
            <a:r>
              <a:rPr lang="de-DE"/>
              <a:t> learning)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Requires </a:t>
            </a:r>
            <a:r>
              <a:rPr b="1" lang="de-DE"/>
              <a:t>template design</a:t>
            </a:r>
            <a:r>
              <a:rPr lang="de-DE"/>
              <a:t> (and selection)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i="1" lang="de-DE"/>
              <a:t>“A </a:t>
            </a:r>
            <a:r>
              <a:rPr b="1" i="1" lang="de-DE"/>
              <a:t>prompt</a:t>
            </a:r>
            <a:r>
              <a:rPr i="1" lang="de-DE"/>
              <a:t> is a piece of text inserted in the input examples, so that the original task can be formulated as a (masked) language modeling problem”</a:t>
            </a:r>
            <a:endParaRPr i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Prompt flavors:</a:t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Discrete</a:t>
            </a:r>
            <a:r>
              <a:rPr lang="de-DE"/>
              <a:t> – requires finding the best prompt for the task → </a:t>
            </a:r>
            <a:r>
              <a:rPr b="1" i="1" lang="de-DE"/>
              <a:t>prompt engineering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Soft</a:t>
            </a:r>
            <a:r>
              <a:rPr lang="de-DE"/>
              <a:t> – instead of a text template, use an optimized </a:t>
            </a:r>
            <a:r>
              <a:rPr b="1" lang="de-DE"/>
              <a:t>dense vector</a:t>
            </a:r>
            <a:endParaRPr/>
          </a:p>
        </p:txBody>
      </p:sp>
      <p:sp>
        <p:nvSpPr>
          <p:cNvPr id="520" name="Google Shape;520;p49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21" name="Google Shape;521;p49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Prompting</a:t>
            </a:r>
            <a:r>
              <a:rPr lang="de-DE" sz="3700"/>
              <a:t> Transformers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528" name="Google Shape;528;p50"/>
          <p:cNvSpPr txBox="1"/>
          <p:nvPr>
            <p:ph idx="1" type="body"/>
          </p:nvPr>
        </p:nvSpPr>
        <p:spPr>
          <a:xfrm>
            <a:off x="336000" y="1859425"/>
            <a:ext cx="11237400" cy="19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Some super-large language models (GPT-3: </a:t>
            </a:r>
            <a:r>
              <a:rPr b="1" lang="de-DE"/>
              <a:t>175B</a:t>
            </a:r>
            <a:r>
              <a:rPr lang="de-DE"/>
              <a:t>, BLOOM:</a:t>
            </a:r>
            <a:r>
              <a:rPr b="1" lang="de-DE"/>
              <a:t> 176B</a:t>
            </a:r>
            <a:r>
              <a:rPr lang="de-DE"/>
              <a:t>; T5: </a:t>
            </a:r>
            <a:r>
              <a:rPr b="1" lang="de-DE"/>
              <a:t>11B</a:t>
            </a:r>
            <a:r>
              <a:rPr lang="de-DE"/>
              <a:t>) optimizing parameters </a:t>
            </a:r>
            <a:r>
              <a:rPr i="1" lang="de-DE"/>
              <a:t>at all</a:t>
            </a:r>
            <a:r>
              <a:rPr lang="de-DE"/>
              <a:t> is still </a:t>
            </a:r>
            <a:r>
              <a:rPr b="1" lang="de-DE"/>
              <a:t>infeasible</a:t>
            </a:r>
            <a:r>
              <a:rPr lang="de-DE"/>
              <a:t> or at least, </a:t>
            </a:r>
            <a:r>
              <a:rPr b="1" lang="de-DE"/>
              <a:t>expensive →</a:t>
            </a:r>
            <a:r>
              <a:rPr lang="de-DE"/>
              <a:t>can we use models </a:t>
            </a:r>
            <a:r>
              <a:rPr b="1" lang="de-DE"/>
              <a:t>without tuning params</a:t>
            </a:r>
            <a:r>
              <a:rPr lang="de-DE"/>
              <a:t>?</a:t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Zero-shot learning? </a:t>
            </a:r>
            <a:r>
              <a:rPr lang="de-DE" sz="1500"/>
              <a:t>[✔Kojima et al, 2022; </a:t>
            </a:r>
            <a:r>
              <a:rPr b="1" lang="de-DE" sz="1500"/>
              <a:t>×</a:t>
            </a:r>
            <a:r>
              <a:rPr lang="de-DE" sz="1500"/>
              <a:t> Ruis et al, 2022,...]</a:t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In-context learning </a:t>
            </a:r>
            <a:r>
              <a:rPr lang="de-DE"/>
              <a:t>with </a:t>
            </a:r>
            <a:r>
              <a:rPr b="1" lang="de-DE"/>
              <a:t>demonstrations</a:t>
            </a:r>
            <a:r>
              <a:rPr lang="de-DE"/>
              <a:t> </a:t>
            </a:r>
            <a:r>
              <a:rPr lang="de-DE" sz="1500"/>
              <a:t>[GPT3; Brown et al, 2020]</a:t>
            </a:r>
            <a:endParaRPr sz="1500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29" name="Google Shape;529;p50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0" name="Google Shape;530;p50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3700"/>
              <a:t>Prompting Transformers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531" name="Google Shape;5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725" y="3212325"/>
            <a:ext cx="5190549" cy="33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0"/>
          <p:cNvSpPr txBox="1"/>
          <p:nvPr>
            <p:ph idx="2" type="body"/>
          </p:nvPr>
        </p:nvSpPr>
        <p:spPr>
          <a:xfrm>
            <a:off x="2672100" y="6566275"/>
            <a:ext cx="68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[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Language Models are Few-Shot Learners]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by Brown et al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539" name="Google Shape;539;p51"/>
          <p:cNvSpPr txBox="1"/>
          <p:nvPr>
            <p:ph idx="1" type="body"/>
          </p:nvPr>
        </p:nvSpPr>
        <p:spPr>
          <a:xfrm>
            <a:off x="336000" y="1859425"/>
            <a:ext cx="11237400" cy="19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spcBef>
                <a:spcPts val="267"/>
              </a:spcBef>
              <a:spcAft>
                <a:spcPts val="0"/>
              </a:spcAft>
              <a:buSzPts val="1500"/>
              <a:buChar char="●"/>
            </a:pPr>
            <a:r>
              <a:rPr b="1" lang="de-DE"/>
              <a:t>Assumption</a:t>
            </a:r>
            <a:r>
              <a:rPr lang="de-DE"/>
              <a:t>: the model has seen </a:t>
            </a:r>
            <a:r>
              <a:rPr b="1" lang="de-DE"/>
              <a:t>repeated sub-tasks</a:t>
            </a:r>
            <a:r>
              <a:rPr lang="de-DE"/>
              <a:t> during pre-training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By using a few demonstrations (examples from the training set) as a prefix, the model </a:t>
            </a:r>
            <a:r>
              <a:rPr b="1" lang="de-DE"/>
              <a:t>could</a:t>
            </a:r>
            <a:r>
              <a:rPr lang="de-DE"/>
              <a:t> recognize it needs to continue the pattern</a:t>
            </a:r>
            <a:endParaRPr sz="1500"/>
          </a:p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40" name="Google Shape;540;p51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41" name="Google Shape;541;p51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In-context learning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548" name="Google Shape;548;p52"/>
          <p:cNvSpPr txBox="1"/>
          <p:nvPr>
            <p:ph idx="1" type="body"/>
          </p:nvPr>
        </p:nvSpPr>
        <p:spPr>
          <a:xfrm>
            <a:off x="336000" y="1859425"/>
            <a:ext cx="11237400" cy="22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spcBef>
                <a:spcPts val="267"/>
              </a:spcBef>
              <a:spcAft>
                <a:spcPts val="0"/>
              </a:spcAft>
              <a:buSzPts val="1500"/>
              <a:buChar char="●"/>
            </a:pPr>
            <a:r>
              <a:rPr b="1" lang="de-DE"/>
              <a:t>Assumption</a:t>
            </a:r>
            <a:r>
              <a:rPr lang="de-DE"/>
              <a:t>: the model has seen </a:t>
            </a:r>
            <a:r>
              <a:rPr b="1" lang="de-DE"/>
              <a:t>repeated sub-tasks</a:t>
            </a:r>
            <a:r>
              <a:rPr lang="de-DE"/>
              <a:t> during pre-training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By using a few demonstrations (examples from the training set) as a prefix, the model </a:t>
            </a:r>
            <a:r>
              <a:rPr b="1" lang="de-DE"/>
              <a:t>could</a:t>
            </a:r>
            <a:r>
              <a:rPr lang="de-DE"/>
              <a:t> recognize it needs to continue the pattern</a:t>
            </a:r>
            <a:endParaRPr sz="1500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rPr b="1" lang="de-DE" u="sng"/>
              <a:t>THIS ACTUALLY WORKS</a:t>
            </a:r>
            <a:endParaRPr b="1" u="sng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49" name="Google Shape;549;p52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50" name="Google Shape;550;p52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In-context learning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557" name="Google Shape;557;p53"/>
          <p:cNvSpPr txBox="1"/>
          <p:nvPr>
            <p:ph idx="1" type="body"/>
          </p:nvPr>
        </p:nvSpPr>
        <p:spPr>
          <a:xfrm>
            <a:off x="336000" y="1859425"/>
            <a:ext cx="11237400" cy="328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spcBef>
                <a:spcPts val="267"/>
              </a:spcBef>
              <a:spcAft>
                <a:spcPts val="0"/>
              </a:spcAft>
              <a:buSzPts val="1500"/>
              <a:buChar char="●"/>
            </a:pPr>
            <a:r>
              <a:rPr b="1" lang="de-DE"/>
              <a:t>Assumption</a:t>
            </a:r>
            <a:r>
              <a:rPr lang="de-DE"/>
              <a:t>: the model has seen </a:t>
            </a:r>
            <a:r>
              <a:rPr b="1" lang="de-DE"/>
              <a:t>repeated sub-tasks</a:t>
            </a:r>
            <a:r>
              <a:rPr lang="de-DE"/>
              <a:t> during pre-training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By using a few demonstrations (examples from the training set) as a prefix, the model </a:t>
            </a:r>
            <a:r>
              <a:rPr b="1" lang="de-DE"/>
              <a:t>could</a:t>
            </a:r>
            <a:r>
              <a:rPr lang="de-DE"/>
              <a:t> recognize it needs to continue the pattern</a:t>
            </a:r>
            <a:endParaRPr sz="1500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rPr b="1" lang="de-DE" u="sng"/>
              <a:t>THIS ACTUALLY WORKS</a:t>
            </a:r>
            <a:endParaRPr b="1" u="sng"/>
          </a:p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b="1" lang="de-DE" u="sng"/>
              <a:t>Even</a:t>
            </a:r>
            <a:r>
              <a:rPr lang="de-DE"/>
              <a:t> </a:t>
            </a:r>
            <a:r>
              <a:rPr lang="de-DE"/>
              <a:t>when you use a </a:t>
            </a:r>
            <a:r>
              <a:rPr b="1" lang="de-DE"/>
              <a:t>random distribution</a:t>
            </a:r>
            <a:r>
              <a:rPr lang="de-DE"/>
              <a:t> for demonstration labels (</a:t>
            </a:r>
            <a:r>
              <a:rPr i="1" lang="de-DE"/>
              <a:t>input distribution and output space matter, though</a:t>
            </a:r>
            <a:r>
              <a:rPr lang="de-DE"/>
              <a:t>) 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58" name="Google Shape;558;p53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59" name="Google Shape;559;p53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In-context learning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560" name="Google Shape;5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850" y="4739400"/>
            <a:ext cx="4524152" cy="171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75" y="4739400"/>
            <a:ext cx="4488670" cy="17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625" y="4907662"/>
            <a:ext cx="1381250" cy="1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3"/>
          <p:cNvSpPr txBox="1"/>
          <p:nvPr>
            <p:ph idx="2" type="body"/>
          </p:nvPr>
        </p:nvSpPr>
        <p:spPr>
          <a:xfrm>
            <a:off x="2672100" y="6566275"/>
            <a:ext cx="6847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Images from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[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http://ai.stanford.edu/blog/understanding-incontext/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570" name="Google Shape;570;p54"/>
          <p:cNvSpPr txBox="1"/>
          <p:nvPr>
            <p:ph idx="1" type="body"/>
          </p:nvPr>
        </p:nvSpPr>
        <p:spPr>
          <a:xfrm>
            <a:off x="336000" y="1859425"/>
            <a:ext cx="11237400" cy="20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b="1" lang="de-DE"/>
              <a:t>Why does it work?</a:t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Language Models </a:t>
            </a:r>
            <a:r>
              <a:rPr b="1" lang="de-DE"/>
              <a:t>Secretly</a:t>
            </a:r>
            <a:r>
              <a:rPr lang="de-DE"/>
              <a:t> Perform Gradient Descent as Meta-Optimizers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71" name="Google Shape;571;p54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72" name="Google Shape;572;p54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In-context learning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579" name="Google Shape;579;p55"/>
          <p:cNvSpPr txBox="1"/>
          <p:nvPr>
            <p:ph idx="1" type="body"/>
          </p:nvPr>
        </p:nvSpPr>
        <p:spPr>
          <a:xfrm>
            <a:off x="336000" y="1859425"/>
            <a:ext cx="11237400" cy="290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b="1" lang="de-DE"/>
              <a:t>Why does it work?</a:t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Language Models </a:t>
            </a:r>
            <a:r>
              <a:rPr lang="de-DE"/>
              <a:t>Secretly</a:t>
            </a:r>
            <a:r>
              <a:rPr lang="de-DE"/>
              <a:t> Perform Gradient Descent </a:t>
            </a:r>
            <a:br>
              <a:rPr lang="de-DE"/>
            </a:br>
            <a:r>
              <a:rPr lang="de-DE"/>
              <a:t>as Meta-Optimizers (</a:t>
            </a:r>
            <a:r>
              <a:rPr lang="de-DE" u="sng">
                <a:solidFill>
                  <a:schemeClr val="hlink"/>
                </a:solidFill>
                <a:hlinkClick r:id="rId3"/>
              </a:rPr>
              <a:t>paper</a:t>
            </a:r>
            <a:r>
              <a:rPr lang="de-DE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Self–attention on in-context examples </a:t>
            </a:r>
            <a:r>
              <a:rPr b="1" lang="de-DE"/>
              <a:t>≈</a:t>
            </a:r>
            <a:r>
              <a:rPr lang="de-DE"/>
              <a:t> fine-tuning</a:t>
            </a:r>
            <a:br>
              <a:rPr lang="de-DE"/>
            </a:br>
            <a:r>
              <a:rPr lang="de-DE"/>
              <a:t>on those examples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Rabbit hole: [</a:t>
            </a:r>
            <a:r>
              <a:rPr lang="de-DE" u="sng">
                <a:solidFill>
                  <a:schemeClr val="hlink"/>
                </a:solidFill>
                <a:hlinkClick r:id="rId4"/>
              </a:rPr>
              <a:t>2</a:t>
            </a:r>
            <a:r>
              <a:rPr lang="de-DE"/>
              <a:t>, </a:t>
            </a:r>
            <a:r>
              <a:rPr lang="de-DE" u="sng">
                <a:solidFill>
                  <a:schemeClr val="hlink"/>
                </a:solidFill>
                <a:hlinkClick r:id="rId5"/>
              </a:rPr>
              <a:t>3</a:t>
            </a:r>
            <a:r>
              <a:rPr lang="de-DE"/>
              <a:t>, </a:t>
            </a:r>
            <a:r>
              <a:rPr lang="de-DE" u="sng">
                <a:solidFill>
                  <a:schemeClr val="hlink"/>
                </a:solidFill>
                <a:hlinkClick r:id="rId6"/>
              </a:rPr>
              <a:t>4</a:t>
            </a:r>
            <a:r>
              <a:rPr lang="de-DE"/>
              <a:t>]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80" name="Google Shape;580;p55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81" name="Google Shape;581;p55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In-context learning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582" name="Google Shape;582;p55"/>
          <p:cNvSpPr txBox="1"/>
          <p:nvPr>
            <p:ph idx="2" type="body"/>
          </p:nvPr>
        </p:nvSpPr>
        <p:spPr>
          <a:xfrm>
            <a:off x="6950925" y="6507650"/>
            <a:ext cx="5434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[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https://arxiv.org/abs/2212.10559v2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5064" y="1458500"/>
            <a:ext cx="4645911" cy="499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idx="2" type="body"/>
          </p:nvPr>
        </p:nvSpPr>
        <p:spPr>
          <a:xfrm>
            <a:off x="336006" y="1221198"/>
            <a:ext cx="95946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GPT-3</a:t>
            </a:r>
            <a:endParaRPr/>
          </a:p>
        </p:txBody>
      </p:sp>
      <p:sp>
        <p:nvSpPr>
          <p:cNvPr id="317" name="Google Shape;317;p29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Intro</a:t>
            </a:r>
            <a:endParaRPr/>
          </a:p>
        </p:txBody>
      </p:sp>
      <p:sp>
        <p:nvSpPr>
          <p:cNvPr id="318" name="Google Shape;318;p29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9" name="Google Shape;319;p29"/>
          <p:cNvSpPr txBox="1"/>
          <p:nvPr>
            <p:ph idx="2" type="body"/>
          </p:nvPr>
        </p:nvSpPr>
        <p:spPr>
          <a:xfrm>
            <a:off x="3044450" y="4965700"/>
            <a:ext cx="64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OP-ED fully written by GPT-3, The Guardian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https://www.theguardian.com/commentisfree/2020/sep/08/robot-wrote-this-article-gpt-3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575" y="1895650"/>
            <a:ext cx="7498350" cy="29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6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590" name="Google Shape;590;p56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91" name="Google Shape;591;p56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ChatGPT?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592" name="Google Shape;5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113" y="2065150"/>
            <a:ext cx="7299381" cy="438597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6"/>
          <p:cNvSpPr txBox="1"/>
          <p:nvPr>
            <p:ph idx="2" type="body"/>
          </p:nvPr>
        </p:nvSpPr>
        <p:spPr>
          <a:xfrm>
            <a:off x="2214900" y="6566275"/>
            <a:ext cx="6847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[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Tracing Emergent Abilities of Language Models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4" name="Google Shape;59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767525" y="2278078"/>
            <a:ext cx="999175" cy="9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6"/>
          <p:cNvSpPr txBox="1"/>
          <p:nvPr/>
        </p:nvSpPr>
        <p:spPr>
          <a:xfrm>
            <a:off x="9632575" y="2577563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/>
              <a:t>We are here</a:t>
            </a:r>
            <a:endParaRPr sz="1500"/>
          </a:p>
        </p:txBody>
      </p:sp>
      <p:pic>
        <p:nvPicPr>
          <p:cNvPr id="596" name="Google Shape;59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005525" y="5630878"/>
            <a:ext cx="999175" cy="9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6"/>
          <p:cNvSpPr txBox="1"/>
          <p:nvPr/>
        </p:nvSpPr>
        <p:spPr>
          <a:xfrm>
            <a:off x="8489575" y="5930363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500"/>
              <a:t>!!</a:t>
            </a:r>
            <a:endParaRPr b="1" sz="1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7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604" name="Google Shape;604;p57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05" name="Google Shape;605;p57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InstructGPT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606" name="Google Shape;606;p57"/>
          <p:cNvSpPr txBox="1"/>
          <p:nvPr>
            <p:ph idx="2" type="body"/>
          </p:nvPr>
        </p:nvSpPr>
        <p:spPr>
          <a:xfrm>
            <a:off x="2214900" y="6566275"/>
            <a:ext cx="6847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[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https://openai.com/blog/instruction-following/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788" y="1515475"/>
            <a:ext cx="8248424" cy="48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614" name="Google Shape;614;p58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15" name="Google Shape;615;p58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InstructGPT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616" name="Google Shape;616;p58"/>
          <p:cNvSpPr txBox="1"/>
          <p:nvPr>
            <p:ph idx="1" type="body"/>
          </p:nvPr>
        </p:nvSpPr>
        <p:spPr>
          <a:xfrm>
            <a:off x="336000" y="1859425"/>
            <a:ext cx="11237400" cy="37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InstructGPT </a:t>
            </a:r>
            <a:r>
              <a:rPr lang="de-DE"/>
              <a:t>is optimized for following instructions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GPT-3 fine-tuned on supervised data </a:t>
            </a:r>
            <a:r>
              <a:rPr b="1" lang="de-DE"/>
              <a:t>annotated</a:t>
            </a:r>
            <a:r>
              <a:rPr lang="de-DE"/>
              <a:t> with </a:t>
            </a:r>
            <a:r>
              <a:rPr b="1" lang="de-DE"/>
              <a:t>expected behavior</a:t>
            </a:r>
            <a:r>
              <a:rPr lang="de-DE"/>
              <a:t> given prompts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Reinforcement learning with human feedback </a:t>
            </a:r>
            <a:r>
              <a:rPr lang="de-DE" sz="1500"/>
              <a:t>[</a:t>
            </a:r>
            <a:r>
              <a:rPr b="1" lang="de-DE" sz="1500"/>
              <a:t>RLHF</a:t>
            </a:r>
            <a:r>
              <a:rPr lang="de-DE" sz="1500"/>
              <a:t>; Christiano et al, 2017]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-DE" sz="1500"/>
              <a:t>The </a:t>
            </a:r>
            <a:r>
              <a:rPr b="1" lang="de-DE" sz="1500"/>
              <a:t>model</a:t>
            </a:r>
            <a:r>
              <a:rPr lang="de-DE" sz="1500"/>
              <a:t> generates multiple </a:t>
            </a:r>
            <a:r>
              <a:rPr b="1" lang="de-DE" sz="1500"/>
              <a:t>output samples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-DE" sz="1500"/>
              <a:t>A </a:t>
            </a:r>
            <a:r>
              <a:rPr b="1" lang="de-DE" sz="1500"/>
              <a:t>human</a:t>
            </a:r>
            <a:r>
              <a:rPr lang="de-DE" sz="1500"/>
              <a:t> </a:t>
            </a:r>
            <a:r>
              <a:rPr b="1" lang="de-DE" sz="1500"/>
              <a:t>ranks outputs</a:t>
            </a:r>
            <a:r>
              <a:rPr lang="de-DE" sz="1500"/>
              <a:t> best-to-worst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-DE" sz="1500"/>
              <a:t>The ranking data is used to train a </a:t>
            </a:r>
            <a:r>
              <a:rPr b="1" lang="de-DE" sz="1500"/>
              <a:t>reward model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de-DE" sz="1500"/>
              <a:t>The reward model is used to train a </a:t>
            </a:r>
            <a:r>
              <a:rPr b="1" lang="de-DE" sz="1500"/>
              <a:t>generation policy</a:t>
            </a:r>
            <a:endParaRPr b="1" sz="1500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49250" lvl="0" marL="457200" rtl="0" algn="l">
              <a:spcBef>
                <a:spcPts val="267"/>
              </a:spcBef>
              <a:spcAft>
                <a:spcPts val="0"/>
              </a:spcAft>
              <a:buSzPts val="1900"/>
              <a:buChar char="●"/>
            </a:pPr>
            <a:r>
              <a:rPr lang="de-DE" sz="1900"/>
              <a:t>Why go to all this effort?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de-DE" sz="1900"/>
              <a:t>Safety </a:t>
            </a:r>
            <a:r>
              <a:rPr lang="de-DE" sz="1900"/>
              <a:t>and</a:t>
            </a:r>
            <a:r>
              <a:rPr b="1" lang="de-DE" sz="1900"/>
              <a:t> factuality</a:t>
            </a:r>
            <a:endParaRPr b="1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de-DE" sz="1900"/>
              <a:t>For the models to be used </a:t>
            </a:r>
            <a:r>
              <a:rPr i="1" lang="de-DE" sz="1900"/>
              <a:t>safely</a:t>
            </a:r>
            <a:r>
              <a:rPr lang="de-DE" sz="1900"/>
              <a:t> in practice </a:t>
            </a:r>
            <a:r>
              <a:rPr lang="de-DE" sz="800"/>
              <a:t>(</a:t>
            </a:r>
            <a:r>
              <a:rPr i="1" lang="de-DE" sz="800"/>
              <a:t>monetized</a:t>
            </a:r>
            <a:r>
              <a:rPr lang="de-DE" sz="800"/>
              <a:t>)</a:t>
            </a:r>
            <a:r>
              <a:rPr lang="de-DE" sz="1900"/>
              <a:t>, they should adhere to</a:t>
            </a:r>
            <a:r>
              <a:rPr i="1" lang="de-DE" sz="1900"/>
              <a:t> desireable</a:t>
            </a:r>
            <a:r>
              <a:rPr lang="de-DE" sz="1900"/>
              <a:t> behavior</a:t>
            </a:r>
            <a:endParaRPr sz="1900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623" name="Google Shape;623;p59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24" name="Google Shape;624;p59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InstructGPT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625" name="Google Shape;625;p59"/>
          <p:cNvSpPr txBox="1"/>
          <p:nvPr>
            <p:ph idx="1" type="body"/>
          </p:nvPr>
        </p:nvSpPr>
        <p:spPr>
          <a:xfrm>
            <a:off x="336000" y="1859425"/>
            <a:ext cx="11237400" cy="3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Clr>
                <a:srgbClr val="D8D8D8"/>
              </a:buClr>
              <a:buSzPts val="1400"/>
              <a:buChar char="●"/>
            </a:pPr>
            <a:r>
              <a:rPr b="1" lang="de-DE">
                <a:solidFill>
                  <a:srgbClr val="D8D8D8"/>
                </a:solidFill>
              </a:rPr>
              <a:t>InstructGPT </a:t>
            </a:r>
            <a:r>
              <a:rPr lang="de-DE">
                <a:solidFill>
                  <a:srgbClr val="D8D8D8"/>
                </a:solidFill>
              </a:rPr>
              <a:t>is optimized for following instructions</a:t>
            </a:r>
            <a:endParaRPr>
              <a:solidFill>
                <a:srgbClr val="D8D8D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Char char="○"/>
            </a:pPr>
            <a:r>
              <a:rPr lang="de-DE">
                <a:solidFill>
                  <a:srgbClr val="D8D8D8"/>
                </a:solidFill>
              </a:rPr>
              <a:t>GPT-3 fine-tuned on supervised data </a:t>
            </a:r>
            <a:r>
              <a:rPr b="1" lang="de-DE">
                <a:solidFill>
                  <a:srgbClr val="D8D8D8"/>
                </a:solidFill>
              </a:rPr>
              <a:t>annotated</a:t>
            </a:r>
            <a:r>
              <a:rPr lang="de-DE">
                <a:solidFill>
                  <a:srgbClr val="D8D8D8"/>
                </a:solidFill>
              </a:rPr>
              <a:t> with </a:t>
            </a:r>
            <a:r>
              <a:rPr b="1" lang="de-DE">
                <a:solidFill>
                  <a:srgbClr val="D8D8D8"/>
                </a:solidFill>
              </a:rPr>
              <a:t>expected behavior</a:t>
            </a:r>
            <a:r>
              <a:rPr lang="de-DE">
                <a:solidFill>
                  <a:srgbClr val="D8D8D8"/>
                </a:solidFill>
              </a:rPr>
              <a:t> given prompts</a:t>
            </a:r>
            <a:endParaRPr>
              <a:solidFill>
                <a:srgbClr val="D8D8D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Char char="○"/>
            </a:pPr>
            <a:r>
              <a:rPr lang="de-DE">
                <a:solidFill>
                  <a:srgbClr val="D8D8D8"/>
                </a:solidFill>
              </a:rPr>
              <a:t>Reinforcement learning with human feedback </a:t>
            </a:r>
            <a:r>
              <a:rPr lang="de-DE" sz="1500">
                <a:solidFill>
                  <a:srgbClr val="D8D8D8"/>
                </a:solidFill>
              </a:rPr>
              <a:t>[</a:t>
            </a:r>
            <a:r>
              <a:rPr b="1" lang="de-DE" sz="1500">
                <a:solidFill>
                  <a:srgbClr val="D8D8D8"/>
                </a:solidFill>
              </a:rPr>
              <a:t>RLHF</a:t>
            </a:r>
            <a:r>
              <a:rPr lang="de-DE" sz="1500">
                <a:solidFill>
                  <a:srgbClr val="D8D8D8"/>
                </a:solidFill>
              </a:rPr>
              <a:t>; Christiano et al, 2017]</a:t>
            </a:r>
            <a:endParaRPr sz="1500">
              <a:solidFill>
                <a:srgbClr val="D8D8D8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Char char="■"/>
            </a:pPr>
            <a:r>
              <a:rPr lang="de-DE" sz="1500">
                <a:solidFill>
                  <a:srgbClr val="D8D8D8"/>
                </a:solidFill>
              </a:rPr>
              <a:t>The </a:t>
            </a:r>
            <a:r>
              <a:rPr b="1" lang="de-DE" sz="1500">
                <a:solidFill>
                  <a:srgbClr val="D8D8D8"/>
                </a:solidFill>
              </a:rPr>
              <a:t>model</a:t>
            </a:r>
            <a:r>
              <a:rPr lang="de-DE" sz="1500">
                <a:solidFill>
                  <a:srgbClr val="D8D8D8"/>
                </a:solidFill>
              </a:rPr>
              <a:t> generates multiple </a:t>
            </a:r>
            <a:r>
              <a:rPr b="1" lang="de-DE" sz="1500">
                <a:solidFill>
                  <a:srgbClr val="D8D8D8"/>
                </a:solidFill>
              </a:rPr>
              <a:t>output samples</a:t>
            </a:r>
            <a:endParaRPr b="1" sz="1500">
              <a:solidFill>
                <a:srgbClr val="D8D8D8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Char char="■"/>
            </a:pPr>
            <a:r>
              <a:rPr lang="de-DE" sz="1500">
                <a:solidFill>
                  <a:srgbClr val="D8D8D8"/>
                </a:solidFill>
              </a:rPr>
              <a:t>A </a:t>
            </a:r>
            <a:r>
              <a:rPr b="1" lang="de-DE" sz="1500">
                <a:solidFill>
                  <a:srgbClr val="D8D8D8"/>
                </a:solidFill>
              </a:rPr>
              <a:t>human</a:t>
            </a:r>
            <a:r>
              <a:rPr lang="de-DE" sz="1500">
                <a:solidFill>
                  <a:srgbClr val="D8D8D8"/>
                </a:solidFill>
              </a:rPr>
              <a:t> </a:t>
            </a:r>
            <a:r>
              <a:rPr b="1" lang="de-DE" sz="1500">
                <a:solidFill>
                  <a:srgbClr val="D8D8D8"/>
                </a:solidFill>
              </a:rPr>
              <a:t>ranks outputs</a:t>
            </a:r>
            <a:r>
              <a:rPr lang="de-DE" sz="1500">
                <a:solidFill>
                  <a:srgbClr val="D8D8D8"/>
                </a:solidFill>
              </a:rPr>
              <a:t> best-to-worst</a:t>
            </a:r>
            <a:endParaRPr sz="1500">
              <a:solidFill>
                <a:srgbClr val="D8D8D8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Char char="■"/>
            </a:pPr>
            <a:r>
              <a:rPr lang="de-DE" sz="1500">
                <a:solidFill>
                  <a:srgbClr val="D8D8D8"/>
                </a:solidFill>
              </a:rPr>
              <a:t>The ranking data is used to train a </a:t>
            </a:r>
            <a:r>
              <a:rPr b="1" lang="de-DE" sz="1500">
                <a:solidFill>
                  <a:srgbClr val="D8D8D8"/>
                </a:solidFill>
              </a:rPr>
              <a:t>reward model</a:t>
            </a:r>
            <a:endParaRPr b="1" sz="1500">
              <a:solidFill>
                <a:srgbClr val="D8D8D8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Char char="■"/>
            </a:pPr>
            <a:r>
              <a:rPr lang="de-DE" sz="1500">
                <a:solidFill>
                  <a:srgbClr val="D8D8D8"/>
                </a:solidFill>
              </a:rPr>
              <a:t>The reward model is used to train a </a:t>
            </a:r>
            <a:r>
              <a:rPr b="1" lang="de-DE" sz="1500">
                <a:solidFill>
                  <a:srgbClr val="D8D8D8"/>
                </a:solidFill>
              </a:rPr>
              <a:t>generation policy</a:t>
            </a:r>
            <a:endParaRPr b="1" sz="1500"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D8D8D8"/>
              </a:solidFill>
            </a:endParaRPr>
          </a:p>
          <a:p>
            <a:pPr indent="-349250" lvl="0" marL="457200" rtl="0" algn="l">
              <a:spcBef>
                <a:spcPts val="267"/>
              </a:spcBef>
              <a:spcAft>
                <a:spcPts val="0"/>
              </a:spcAft>
              <a:buSzPts val="1900"/>
              <a:buChar char="●"/>
            </a:pPr>
            <a:r>
              <a:rPr lang="de-DE" sz="1900"/>
              <a:t>Why go to all this effort?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de-DE" sz="1900"/>
              <a:t>Safety </a:t>
            </a:r>
            <a:r>
              <a:rPr lang="de-DE" sz="1900"/>
              <a:t>and</a:t>
            </a:r>
            <a:r>
              <a:rPr b="1" lang="de-DE" sz="1900"/>
              <a:t> factuality</a:t>
            </a:r>
            <a:endParaRPr b="1" sz="1900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626" name="Google Shape;6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375" y="2084300"/>
            <a:ext cx="7317875" cy="43926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7" name="Google Shape;627;p59"/>
          <p:cNvSpPr txBox="1"/>
          <p:nvPr>
            <p:ph idx="2" type="body"/>
          </p:nvPr>
        </p:nvSpPr>
        <p:spPr>
          <a:xfrm>
            <a:off x="4348500" y="6566275"/>
            <a:ext cx="6847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[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https://openai.com/blog/instruction-following/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0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Transformer</a:t>
            </a:r>
            <a:endParaRPr/>
          </a:p>
        </p:txBody>
      </p:sp>
      <p:sp>
        <p:nvSpPr>
          <p:cNvPr id="634" name="Google Shape;634;p60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35" name="Google Shape;635;p60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3700"/>
              <a:t>InstructGPT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636" name="Google Shape;636;p60"/>
          <p:cNvSpPr txBox="1"/>
          <p:nvPr>
            <p:ph idx="1" type="body"/>
          </p:nvPr>
        </p:nvSpPr>
        <p:spPr>
          <a:xfrm>
            <a:off x="336000" y="1859425"/>
            <a:ext cx="11237400" cy="3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Clr>
                <a:srgbClr val="D8D8D8"/>
              </a:buClr>
              <a:buSzPts val="1400"/>
              <a:buChar char="●"/>
            </a:pPr>
            <a:r>
              <a:rPr b="1" lang="de-DE">
                <a:solidFill>
                  <a:srgbClr val="D8D8D8"/>
                </a:solidFill>
              </a:rPr>
              <a:t>InstructGPT </a:t>
            </a:r>
            <a:r>
              <a:rPr lang="de-DE">
                <a:solidFill>
                  <a:srgbClr val="D8D8D8"/>
                </a:solidFill>
              </a:rPr>
              <a:t>is optimized for following instructions</a:t>
            </a:r>
            <a:endParaRPr>
              <a:solidFill>
                <a:srgbClr val="D8D8D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Char char="○"/>
            </a:pPr>
            <a:r>
              <a:rPr lang="de-DE">
                <a:solidFill>
                  <a:srgbClr val="D8D8D8"/>
                </a:solidFill>
              </a:rPr>
              <a:t>GPT-3 fine-tuned on supervised data </a:t>
            </a:r>
            <a:r>
              <a:rPr b="1" lang="de-DE">
                <a:solidFill>
                  <a:srgbClr val="D8D8D8"/>
                </a:solidFill>
              </a:rPr>
              <a:t>annotated</a:t>
            </a:r>
            <a:r>
              <a:rPr lang="de-DE">
                <a:solidFill>
                  <a:srgbClr val="D8D8D8"/>
                </a:solidFill>
              </a:rPr>
              <a:t> with </a:t>
            </a:r>
            <a:r>
              <a:rPr b="1" lang="de-DE">
                <a:solidFill>
                  <a:srgbClr val="D8D8D8"/>
                </a:solidFill>
              </a:rPr>
              <a:t>expected behavior</a:t>
            </a:r>
            <a:r>
              <a:rPr lang="de-DE">
                <a:solidFill>
                  <a:srgbClr val="D8D8D8"/>
                </a:solidFill>
              </a:rPr>
              <a:t> given prompts</a:t>
            </a:r>
            <a:endParaRPr>
              <a:solidFill>
                <a:srgbClr val="D8D8D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Char char="○"/>
            </a:pPr>
            <a:r>
              <a:rPr lang="de-DE">
                <a:solidFill>
                  <a:srgbClr val="D8D8D8"/>
                </a:solidFill>
              </a:rPr>
              <a:t>Reinforcement learning with human feedback </a:t>
            </a:r>
            <a:r>
              <a:rPr lang="de-DE" sz="1500">
                <a:solidFill>
                  <a:srgbClr val="D8D8D8"/>
                </a:solidFill>
              </a:rPr>
              <a:t>[</a:t>
            </a:r>
            <a:r>
              <a:rPr b="1" lang="de-DE" sz="1500">
                <a:solidFill>
                  <a:srgbClr val="D8D8D8"/>
                </a:solidFill>
              </a:rPr>
              <a:t>RLHF</a:t>
            </a:r>
            <a:r>
              <a:rPr lang="de-DE" sz="1500">
                <a:solidFill>
                  <a:srgbClr val="D8D8D8"/>
                </a:solidFill>
              </a:rPr>
              <a:t>; Christiano et al, 2017]</a:t>
            </a:r>
            <a:endParaRPr sz="1500">
              <a:solidFill>
                <a:srgbClr val="D8D8D8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Char char="■"/>
            </a:pPr>
            <a:r>
              <a:rPr lang="de-DE" sz="1500">
                <a:solidFill>
                  <a:srgbClr val="D8D8D8"/>
                </a:solidFill>
              </a:rPr>
              <a:t>The </a:t>
            </a:r>
            <a:r>
              <a:rPr b="1" lang="de-DE" sz="1500">
                <a:solidFill>
                  <a:srgbClr val="D8D8D8"/>
                </a:solidFill>
              </a:rPr>
              <a:t>model</a:t>
            </a:r>
            <a:r>
              <a:rPr lang="de-DE" sz="1500">
                <a:solidFill>
                  <a:srgbClr val="D8D8D8"/>
                </a:solidFill>
              </a:rPr>
              <a:t> generates multiple </a:t>
            </a:r>
            <a:r>
              <a:rPr b="1" lang="de-DE" sz="1500">
                <a:solidFill>
                  <a:srgbClr val="D8D8D8"/>
                </a:solidFill>
              </a:rPr>
              <a:t>output samples</a:t>
            </a:r>
            <a:endParaRPr b="1" sz="1500">
              <a:solidFill>
                <a:srgbClr val="D8D8D8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Char char="■"/>
            </a:pPr>
            <a:r>
              <a:rPr lang="de-DE" sz="1500">
                <a:solidFill>
                  <a:srgbClr val="D8D8D8"/>
                </a:solidFill>
              </a:rPr>
              <a:t>A </a:t>
            </a:r>
            <a:r>
              <a:rPr b="1" lang="de-DE" sz="1500">
                <a:solidFill>
                  <a:srgbClr val="D8D8D8"/>
                </a:solidFill>
              </a:rPr>
              <a:t>human</a:t>
            </a:r>
            <a:r>
              <a:rPr lang="de-DE" sz="1500">
                <a:solidFill>
                  <a:srgbClr val="D8D8D8"/>
                </a:solidFill>
              </a:rPr>
              <a:t> </a:t>
            </a:r>
            <a:r>
              <a:rPr b="1" lang="de-DE" sz="1500">
                <a:solidFill>
                  <a:srgbClr val="D8D8D8"/>
                </a:solidFill>
              </a:rPr>
              <a:t>ranks outputs</a:t>
            </a:r>
            <a:r>
              <a:rPr lang="de-DE" sz="1500">
                <a:solidFill>
                  <a:srgbClr val="D8D8D8"/>
                </a:solidFill>
              </a:rPr>
              <a:t> best-to-worst</a:t>
            </a:r>
            <a:endParaRPr sz="1500">
              <a:solidFill>
                <a:srgbClr val="D8D8D8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Char char="■"/>
            </a:pPr>
            <a:r>
              <a:rPr lang="de-DE" sz="1500">
                <a:solidFill>
                  <a:srgbClr val="D8D8D8"/>
                </a:solidFill>
              </a:rPr>
              <a:t>The ranking data is used to train a </a:t>
            </a:r>
            <a:r>
              <a:rPr b="1" lang="de-DE" sz="1500">
                <a:solidFill>
                  <a:srgbClr val="D8D8D8"/>
                </a:solidFill>
              </a:rPr>
              <a:t>reward model</a:t>
            </a:r>
            <a:endParaRPr b="1" sz="1500">
              <a:solidFill>
                <a:srgbClr val="D8D8D8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500"/>
              <a:buChar char="■"/>
            </a:pPr>
            <a:r>
              <a:rPr lang="de-DE" sz="1500">
                <a:solidFill>
                  <a:srgbClr val="D8D8D8"/>
                </a:solidFill>
              </a:rPr>
              <a:t>The reward model is used to train a </a:t>
            </a:r>
            <a:r>
              <a:rPr b="1" lang="de-DE" sz="1500">
                <a:solidFill>
                  <a:srgbClr val="D8D8D8"/>
                </a:solidFill>
              </a:rPr>
              <a:t>generation policy</a:t>
            </a:r>
            <a:endParaRPr b="1" sz="1500"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D8D8D8"/>
              </a:solidFill>
            </a:endParaRPr>
          </a:p>
          <a:p>
            <a:pPr indent="-349250" lvl="0" marL="457200" rtl="0" algn="l">
              <a:spcBef>
                <a:spcPts val="267"/>
              </a:spcBef>
              <a:spcAft>
                <a:spcPts val="0"/>
              </a:spcAft>
              <a:buSzPts val="1900"/>
              <a:buChar char="●"/>
            </a:pPr>
            <a:r>
              <a:rPr lang="de-DE" sz="1900"/>
              <a:t>Why go to all this effort?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de-DE" sz="1900"/>
              <a:t>Desireable behavior</a:t>
            </a:r>
            <a:endParaRPr b="1" sz="1900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37" name="Google Shape;637;p60"/>
          <p:cNvSpPr txBox="1"/>
          <p:nvPr>
            <p:ph idx="2" type="body"/>
          </p:nvPr>
        </p:nvSpPr>
        <p:spPr>
          <a:xfrm>
            <a:off x="4348500" y="6566275"/>
            <a:ext cx="6847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[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https://openai.com/blog/improving-language-model-behavior/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725" y="2106600"/>
            <a:ext cx="6915150" cy="4371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623392" y="1597417"/>
            <a:ext cx="23368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1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Intro</a:t>
            </a:r>
            <a:endParaRPr/>
          </a:p>
        </p:txBody>
      </p:sp>
      <p:sp>
        <p:nvSpPr>
          <p:cNvPr id="645" name="Google Shape;645;p61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46" name="Google Shape;646;p61"/>
          <p:cNvSpPr txBox="1"/>
          <p:nvPr>
            <p:ph idx="2" type="body"/>
          </p:nvPr>
        </p:nvSpPr>
        <p:spPr>
          <a:xfrm>
            <a:off x="1271475" y="1604975"/>
            <a:ext cx="9721200" cy="38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T</a:t>
            </a:r>
            <a:r>
              <a:rPr lang="de-DE"/>
              <a:t>ime to retire?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500"/>
              <a:t>(or switch professions)</a:t>
            </a:r>
            <a:endParaRPr i="1"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2"/>
          <p:cNvSpPr txBox="1"/>
          <p:nvPr>
            <p:ph idx="1" type="body"/>
          </p:nvPr>
        </p:nvSpPr>
        <p:spPr>
          <a:xfrm>
            <a:off x="340981" y="4725111"/>
            <a:ext cx="9594600" cy="11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Issues with PLMs</a:t>
            </a:r>
            <a:endParaRPr/>
          </a:p>
        </p:txBody>
      </p:sp>
      <p:sp>
        <p:nvSpPr>
          <p:cNvPr id="653" name="Google Shape;653;p62"/>
          <p:cNvSpPr txBox="1"/>
          <p:nvPr>
            <p:ph type="title"/>
          </p:nvPr>
        </p:nvSpPr>
        <p:spPr>
          <a:xfrm>
            <a:off x="384799" y="4296400"/>
            <a:ext cx="9599700" cy="14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Issues</a:t>
            </a:r>
            <a:endParaRPr/>
          </a:p>
        </p:txBody>
      </p:sp>
      <p:sp>
        <p:nvSpPr>
          <p:cNvPr id="654" name="Google Shape;654;p62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3"/>
          <p:cNvSpPr txBox="1"/>
          <p:nvPr>
            <p:ph idx="2" type="body"/>
          </p:nvPr>
        </p:nvSpPr>
        <p:spPr>
          <a:xfrm>
            <a:off x="336006" y="1221198"/>
            <a:ext cx="95946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Structured planning</a:t>
            </a:r>
            <a:endParaRPr/>
          </a:p>
        </p:txBody>
      </p:sp>
      <p:sp>
        <p:nvSpPr>
          <p:cNvPr id="660" name="Google Shape;660;p63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Issues</a:t>
            </a:r>
            <a:r>
              <a:rPr lang="de-DE"/>
              <a:t> | Planning</a:t>
            </a:r>
            <a:endParaRPr/>
          </a:p>
        </p:txBody>
      </p:sp>
      <p:sp>
        <p:nvSpPr>
          <p:cNvPr id="661" name="Google Shape;661;p63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62" name="Google Shape;662;p63"/>
          <p:cNvSpPr txBox="1"/>
          <p:nvPr>
            <p:ph idx="2" type="body"/>
          </p:nvPr>
        </p:nvSpPr>
        <p:spPr>
          <a:xfrm>
            <a:off x="3324003" y="58791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huggingface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BLOOM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63"/>
          <p:cNvPicPr preferRelativeResize="0"/>
          <p:nvPr/>
        </p:nvPicPr>
        <p:blipFill rotWithShape="1">
          <a:blip r:embed="rId4">
            <a:alphaModFix/>
          </a:blip>
          <a:srcRect b="8349" l="0" r="0" t="0"/>
          <a:stretch/>
        </p:blipFill>
        <p:spPr>
          <a:xfrm>
            <a:off x="3142350" y="2148325"/>
            <a:ext cx="5907299" cy="373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4"/>
          <p:cNvSpPr txBox="1"/>
          <p:nvPr>
            <p:ph idx="2" type="body"/>
          </p:nvPr>
        </p:nvSpPr>
        <p:spPr>
          <a:xfrm>
            <a:off x="336006" y="1221198"/>
            <a:ext cx="95946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Structured planning</a:t>
            </a:r>
            <a:endParaRPr/>
          </a:p>
        </p:txBody>
      </p:sp>
      <p:sp>
        <p:nvSpPr>
          <p:cNvPr id="669" name="Google Shape;669;p6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Planning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0" name="Google Shape;670;p64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71" name="Google Shape;671;p64"/>
          <p:cNvSpPr txBox="1"/>
          <p:nvPr>
            <p:ph idx="2" type="body"/>
          </p:nvPr>
        </p:nvSpPr>
        <p:spPr>
          <a:xfrm>
            <a:off x="3324003" y="54609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ChatGPT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(December 2022)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038" y="2872073"/>
            <a:ext cx="7591425" cy="25050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3" name="Google Shape;673;p64"/>
          <p:cNvSpPr/>
          <p:nvPr/>
        </p:nvSpPr>
        <p:spPr>
          <a:xfrm>
            <a:off x="4032475" y="3714350"/>
            <a:ext cx="1113300" cy="3180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4"/>
          <p:cNvSpPr/>
          <p:nvPr/>
        </p:nvSpPr>
        <p:spPr>
          <a:xfrm>
            <a:off x="3979025" y="4531025"/>
            <a:ext cx="2117100" cy="31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4"/>
          <p:cNvSpPr txBox="1"/>
          <p:nvPr/>
        </p:nvSpPr>
        <p:spPr>
          <a:xfrm>
            <a:off x="530650" y="4250213"/>
            <a:ext cx="19284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-DE" sz="2100">
                <a:solidFill>
                  <a:schemeClr val="dk1"/>
                </a:solidFill>
              </a:rPr>
              <a:t>Taking a ship </a:t>
            </a:r>
            <a:r>
              <a:rPr lang="de-DE" sz="2100">
                <a:solidFill>
                  <a:srgbClr val="202124"/>
                </a:solidFill>
                <a:highlight>
                  <a:srgbClr val="FFFFFF"/>
                </a:highlight>
              </a:rPr>
              <a:t>≠ crossing</a:t>
            </a:r>
            <a:r>
              <a:rPr lang="de-DE" sz="2100">
                <a:solidFill>
                  <a:schemeClr val="dk1"/>
                </a:solidFill>
              </a:rPr>
              <a:t>🤔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600" y="2152025"/>
            <a:ext cx="7253474" cy="32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5"/>
          <p:cNvSpPr txBox="1"/>
          <p:nvPr>
            <p:ph idx="2" type="body"/>
          </p:nvPr>
        </p:nvSpPr>
        <p:spPr>
          <a:xfrm>
            <a:off x="336006" y="1221198"/>
            <a:ext cx="95946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Structured planning</a:t>
            </a:r>
            <a:endParaRPr/>
          </a:p>
        </p:txBody>
      </p:sp>
      <p:sp>
        <p:nvSpPr>
          <p:cNvPr id="682" name="Google Shape;682;p65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Planning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p65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84" name="Google Shape;684;p65"/>
          <p:cNvSpPr txBox="1"/>
          <p:nvPr>
            <p:ph idx="2" type="body"/>
          </p:nvPr>
        </p:nvSpPr>
        <p:spPr>
          <a:xfrm>
            <a:off x="3324003" y="54609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ChatGPT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(May 2023)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5"/>
          <p:cNvSpPr/>
          <p:nvPr/>
        </p:nvSpPr>
        <p:spPr>
          <a:xfrm>
            <a:off x="4426050" y="3011600"/>
            <a:ext cx="1041900" cy="212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5"/>
          <p:cNvSpPr/>
          <p:nvPr/>
        </p:nvSpPr>
        <p:spPr>
          <a:xfrm>
            <a:off x="6956750" y="4133600"/>
            <a:ext cx="2117100" cy="279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idx="2" type="body"/>
          </p:nvPr>
        </p:nvSpPr>
        <p:spPr>
          <a:xfrm>
            <a:off x="336006" y="1221198"/>
            <a:ext cx="95946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GitHub Copilot</a:t>
            </a:r>
            <a:endParaRPr/>
          </a:p>
        </p:txBody>
      </p:sp>
      <p:sp>
        <p:nvSpPr>
          <p:cNvPr id="326" name="Google Shape;326;p30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Intro</a:t>
            </a:r>
            <a:endParaRPr/>
          </a:p>
        </p:txBody>
      </p:sp>
      <p:sp>
        <p:nvSpPr>
          <p:cNvPr id="327" name="Google Shape;327;p30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8" name="Google Shape;328;p30"/>
          <p:cNvSpPr txBox="1"/>
          <p:nvPr>
            <p:ph idx="2" type="body"/>
          </p:nvPr>
        </p:nvSpPr>
        <p:spPr>
          <a:xfrm>
            <a:off x="3114728" y="6031532"/>
            <a:ext cx="55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Sample from GitHub Copilot promo release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https://github.com/features/copilot 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463" y="1765950"/>
            <a:ext cx="7537074" cy="41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6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Planning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p66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93" name="Google Shape;693;p66"/>
          <p:cNvSpPr txBox="1"/>
          <p:nvPr>
            <p:ph idx="2" type="body"/>
          </p:nvPr>
        </p:nvSpPr>
        <p:spPr>
          <a:xfrm>
            <a:off x="3324003" y="63753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GPT-4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(May 2023)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550" y="594479"/>
            <a:ext cx="8048901" cy="566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7"/>
          <p:cNvSpPr txBox="1"/>
          <p:nvPr>
            <p:ph idx="2" type="body"/>
          </p:nvPr>
        </p:nvSpPr>
        <p:spPr>
          <a:xfrm>
            <a:off x="336006" y="1221198"/>
            <a:ext cx="95946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</a:t>
            </a:r>
            <a:r>
              <a:rPr lang="de-DE"/>
              <a:t>ontext-awareness</a:t>
            </a:r>
            <a:endParaRPr/>
          </a:p>
        </p:txBody>
      </p:sp>
      <p:sp>
        <p:nvSpPr>
          <p:cNvPr id="700" name="Google Shape;700;p67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Context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p67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02" name="Google Shape;702;p67"/>
          <p:cNvSpPr txBox="1"/>
          <p:nvPr>
            <p:ph idx="2" type="body"/>
          </p:nvPr>
        </p:nvSpPr>
        <p:spPr>
          <a:xfrm>
            <a:off x="3324003" y="6030907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Andre Martins’ slides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437" y="2002224"/>
            <a:ext cx="5633126" cy="392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8"/>
          <p:cNvSpPr txBox="1"/>
          <p:nvPr>
            <p:ph idx="2" type="body"/>
          </p:nvPr>
        </p:nvSpPr>
        <p:spPr>
          <a:xfrm>
            <a:off x="336006" y="1221198"/>
            <a:ext cx="95946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</a:t>
            </a:r>
            <a:r>
              <a:rPr lang="de-DE"/>
              <a:t>ontext-awareness</a:t>
            </a:r>
            <a:endParaRPr/>
          </a:p>
        </p:txBody>
      </p:sp>
      <p:sp>
        <p:nvSpPr>
          <p:cNvPr id="709" name="Google Shape;709;p6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Context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p68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11" name="Google Shape;711;p68"/>
          <p:cNvSpPr txBox="1"/>
          <p:nvPr>
            <p:ph idx="2" type="body"/>
          </p:nvPr>
        </p:nvSpPr>
        <p:spPr>
          <a:xfrm>
            <a:off x="3324000" y="5878507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from [DALLE-2 is Seeing Double;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Rassin et al, 2022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p68"/>
          <p:cNvPicPr preferRelativeResize="0"/>
          <p:nvPr/>
        </p:nvPicPr>
        <p:blipFill rotWithShape="1">
          <a:blip r:embed="rId4">
            <a:alphaModFix/>
          </a:blip>
          <a:srcRect b="6393" l="0" r="0" t="0"/>
          <a:stretch/>
        </p:blipFill>
        <p:spPr>
          <a:xfrm>
            <a:off x="3648037" y="1934250"/>
            <a:ext cx="4895926" cy="391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9"/>
          <p:cNvSpPr txBox="1"/>
          <p:nvPr>
            <p:ph idx="2" type="body"/>
          </p:nvPr>
        </p:nvSpPr>
        <p:spPr>
          <a:xfrm>
            <a:off x="335999" y="1221200"/>
            <a:ext cx="116865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S</a:t>
            </a:r>
            <a:r>
              <a:rPr lang="de-DE"/>
              <a:t>afety (lack of controllability)</a:t>
            </a:r>
            <a:endParaRPr/>
          </a:p>
        </p:txBody>
      </p:sp>
      <p:sp>
        <p:nvSpPr>
          <p:cNvPr id="718" name="Google Shape;718;p69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Issues</a:t>
            </a:r>
            <a:r>
              <a:rPr lang="de-DE"/>
              <a:t> | Safety</a:t>
            </a:r>
            <a:endParaRPr/>
          </a:p>
        </p:txBody>
      </p:sp>
      <p:sp>
        <p:nvSpPr>
          <p:cNvPr id="719" name="Google Shape;719;p69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20" name="Google Shape;72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2543850"/>
            <a:ext cx="73152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9"/>
          <p:cNvSpPr txBox="1"/>
          <p:nvPr>
            <p:ph idx="2" type="body"/>
          </p:nvPr>
        </p:nvSpPr>
        <p:spPr>
          <a:xfrm>
            <a:off x="3042000" y="5573700"/>
            <a:ext cx="6108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 [Doctor GPT-3: Hype or Reality?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https://www.nabla.com/blog/gpt-3/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/>
          <p:nvPr>
            <p:ph idx="2" type="body"/>
          </p:nvPr>
        </p:nvSpPr>
        <p:spPr>
          <a:xfrm>
            <a:off x="334975" y="1221200"/>
            <a:ext cx="119028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S</a:t>
            </a:r>
            <a:r>
              <a:rPr lang="de-DE"/>
              <a:t>afety (lack of controllability)?</a:t>
            </a:r>
            <a:endParaRPr/>
          </a:p>
        </p:txBody>
      </p:sp>
      <p:sp>
        <p:nvSpPr>
          <p:cNvPr id="727" name="Google Shape;727;p70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Safety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p70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29" name="Google Shape;729;p70"/>
          <p:cNvSpPr txBox="1"/>
          <p:nvPr>
            <p:ph idx="2" type="body"/>
          </p:nvPr>
        </p:nvSpPr>
        <p:spPr>
          <a:xfrm>
            <a:off x="3123300" y="5753975"/>
            <a:ext cx="59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Image from</a:t>
            </a:r>
            <a:r>
              <a:rPr b="1" i="1" lang="de-DE" sz="1300">
                <a:latin typeface="Arial"/>
                <a:ea typeface="Arial"/>
                <a:cs typeface="Arial"/>
                <a:sym typeface="Arial"/>
              </a:rPr>
              <a:t> [</a:t>
            </a:r>
            <a:r>
              <a:rPr b="1"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https://twitter.com/ncasenmare/status/1600595342210306049</a:t>
            </a:r>
            <a:r>
              <a:rPr b="1" i="1" lang="de-DE" sz="1300">
                <a:latin typeface="Arial"/>
                <a:ea typeface="Arial"/>
                <a:cs typeface="Arial"/>
                <a:sym typeface="Arial"/>
              </a:rPr>
              <a:t>]</a:t>
            </a:r>
            <a:endParaRPr b="1" i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1" lang="de-DE" sz="1300"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: Source contains more</a:t>
            </a:r>
            <a:r>
              <a:rPr b="1" i="1" lang="de-DE" sz="1300">
                <a:latin typeface="Arial"/>
                <a:ea typeface="Arial"/>
                <a:cs typeface="Arial"/>
                <a:sym typeface="Arial"/>
              </a:rPr>
              <a:t> extreme 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examples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440" y="2278075"/>
            <a:ext cx="6671120" cy="3352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1"/>
          <p:cNvSpPr txBox="1"/>
          <p:nvPr>
            <p:ph idx="2" type="body"/>
          </p:nvPr>
        </p:nvSpPr>
        <p:spPr>
          <a:xfrm>
            <a:off x="334975" y="1221200"/>
            <a:ext cx="119028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S</a:t>
            </a:r>
            <a:r>
              <a:rPr lang="de-DE"/>
              <a:t>afety (lack of controllability)</a:t>
            </a:r>
            <a:endParaRPr/>
          </a:p>
        </p:txBody>
      </p:sp>
      <p:sp>
        <p:nvSpPr>
          <p:cNvPr id="736" name="Google Shape;736;p71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Safety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p71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38" name="Google Shape;7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006" y="1861850"/>
            <a:ext cx="5626744" cy="459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2"/>
          <p:cNvSpPr txBox="1"/>
          <p:nvPr>
            <p:ph idx="2" type="body"/>
          </p:nvPr>
        </p:nvSpPr>
        <p:spPr>
          <a:xfrm>
            <a:off x="334975" y="1221200"/>
            <a:ext cx="119028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Arithmetic (unit conversion)</a:t>
            </a:r>
            <a:endParaRPr/>
          </a:p>
        </p:txBody>
      </p:sp>
      <p:sp>
        <p:nvSpPr>
          <p:cNvPr id="744" name="Google Shape;744;p7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Arithmetic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p72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46" name="Google Shape;7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500" y="1718825"/>
            <a:ext cx="7437000" cy="48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2"/>
          <p:cNvSpPr txBox="1"/>
          <p:nvPr>
            <p:ph idx="2" type="body"/>
          </p:nvPr>
        </p:nvSpPr>
        <p:spPr>
          <a:xfrm>
            <a:off x="3324003" y="65277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ChatGPT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(December 2022)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72"/>
          <p:cNvSpPr/>
          <p:nvPr/>
        </p:nvSpPr>
        <p:spPr>
          <a:xfrm>
            <a:off x="4742325" y="4589925"/>
            <a:ext cx="3003300" cy="25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375" y="123800"/>
            <a:ext cx="7433251" cy="63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3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Arithmetic?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p73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56" name="Google Shape;756;p73"/>
          <p:cNvSpPr txBox="1"/>
          <p:nvPr>
            <p:ph idx="2" type="body"/>
          </p:nvPr>
        </p:nvSpPr>
        <p:spPr>
          <a:xfrm>
            <a:off x="3324003" y="65277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ChatGPT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(May 2023)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73"/>
          <p:cNvSpPr/>
          <p:nvPr/>
        </p:nvSpPr>
        <p:spPr>
          <a:xfrm>
            <a:off x="5730425" y="5879450"/>
            <a:ext cx="801000" cy="25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73"/>
          <p:cNvSpPr txBox="1"/>
          <p:nvPr/>
        </p:nvSpPr>
        <p:spPr>
          <a:xfrm>
            <a:off x="9009900" y="1465375"/>
            <a:ext cx="422100" cy="554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202124"/>
                </a:solidFill>
                <a:highlight>
                  <a:srgbClr val="FFFFFF"/>
                </a:highlight>
              </a:rPr>
              <a:t>✓</a:t>
            </a:r>
            <a:endParaRPr b="1"/>
          </a:p>
        </p:txBody>
      </p:sp>
      <p:sp>
        <p:nvSpPr>
          <p:cNvPr id="759" name="Google Shape;759;p73"/>
          <p:cNvSpPr txBox="1"/>
          <p:nvPr/>
        </p:nvSpPr>
        <p:spPr>
          <a:xfrm>
            <a:off x="9009900" y="2393900"/>
            <a:ext cx="422100" cy="554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202124"/>
                </a:solidFill>
                <a:highlight>
                  <a:srgbClr val="FFFFFF"/>
                </a:highlight>
              </a:rPr>
              <a:t>✓</a:t>
            </a:r>
            <a:endParaRPr b="1"/>
          </a:p>
        </p:txBody>
      </p:sp>
      <p:sp>
        <p:nvSpPr>
          <p:cNvPr id="760" name="Google Shape;760;p73"/>
          <p:cNvSpPr txBox="1"/>
          <p:nvPr/>
        </p:nvSpPr>
        <p:spPr>
          <a:xfrm>
            <a:off x="9009900" y="3804975"/>
            <a:ext cx="422100" cy="554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202124"/>
                </a:solidFill>
                <a:highlight>
                  <a:srgbClr val="FFFFFF"/>
                </a:highlight>
              </a:rPr>
              <a:t>✓</a:t>
            </a:r>
            <a:endParaRPr b="1"/>
          </a:p>
        </p:txBody>
      </p:sp>
      <p:sp>
        <p:nvSpPr>
          <p:cNvPr id="761" name="Google Shape;761;p73"/>
          <p:cNvSpPr txBox="1"/>
          <p:nvPr/>
        </p:nvSpPr>
        <p:spPr>
          <a:xfrm>
            <a:off x="9009900" y="4965700"/>
            <a:ext cx="422100" cy="554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202124"/>
                </a:solidFill>
                <a:highlight>
                  <a:srgbClr val="FFFFFF"/>
                </a:highlight>
              </a:rPr>
              <a:t>✓</a:t>
            </a:r>
            <a:endParaRPr b="1"/>
          </a:p>
        </p:txBody>
      </p:sp>
      <p:sp>
        <p:nvSpPr>
          <p:cNvPr id="762" name="Google Shape;762;p73"/>
          <p:cNvSpPr txBox="1"/>
          <p:nvPr/>
        </p:nvSpPr>
        <p:spPr>
          <a:xfrm>
            <a:off x="9009900" y="5727950"/>
            <a:ext cx="422100" cy="554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666666"/>
                </a:solidFill>
                <a:highlight>
                  <a:srgbClr val="FFFFFF"/>
                </a:highlight>
              </a:rPr>
              <a:t>✗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900" y="152400"/>
            <a:ext cx="6888206" cy="62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Arithmetic?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p74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70" name="Google Shape;770;p74"/>
          <p:cNvSpPr txBox="1"/>
          <p:nvPr>
            <p:ph idx="2" type="body"/>
          </p:nvPr>
        </p:nvSpPr>
        <p:spPr>
          <a:xfrm>
            <a:off x="3324003" y="65277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GPT-4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(May 2023)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74"/>
          <p:cNvSpPr txBox="1"/>
          <p:nvPr/>
        </p:nvSpPr>
        <p:spPr>
          <a:xfrm>
            <a:off x="9009900" y="1465375"/>
            <a:ext cx="422100" cy="554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202124"/>
                </a:solidFill>
                <a:highlight>
                  <a:srgbClr val="FFFFFF"/>
                </a:highlight>
              </a:rPr>
              <a:t>✓</a:t>
            </a:r>
            <a:endParaRPr b="1"/>
          </a:p>
        </p:txBody>
      </p:sp>
      <p:sp>
        <p:nvSpPr>
          <p:cNvPr id="772" name="Google Shape;772;p74"/>
          <p:cNvSpPr txBox="1"/>
          <p:nvPr/>
        </p:nvSpPr>
        <p:spPr>
          <a:xfrm>
            <a:off x="9009900" y="2393900"/>
            <a:ext cx="422100" cy="554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202124"/>
                </a:solidFill>
                <a:highlight>
                  <a:srgbClr val="FFFFFF"/>
                </a:highlight>
              </a:rPr>
              <a:t>✓</a:t>
            </a:r>
            <a:endParaRPr b="1"/>
          </a:p>
        </p:txBody>
      </p:sp>
      <p:sp>
        <p:nvSpPr>
          <p:cNvPr id="773" name="Google Shape;773;p74"/>
          <p:cNvSpPr txBox="1"/>
          <p:nvPr/>
        </p:nvSpPr>
        <p:spPr>
          <a:xfrm>
            <a:off x="9009900" y="3367850"/>
            <a:ext cx="422100" cy="554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202124"/>
                </a:solidFill>
                <a:highlight>
                  <a:srgbClr val="FFFFFF"/>
                </a:highlight>
              </a:rPr>
              <a:t>✓</a:t>
            </a:r>
            <a:endParaRPr b="1"/>
          </a:p>
        </p:txBody>
      </p:sp>
      <p:sp>
        <p:nvSpPr>
          <p:cNvPr id="774" name="Google Shape;774;p74"/>
          <p:cNvSpPr txBox="1"/>
          <p:nvPr/>
        </p:nvSpPr>
        <p:spPr>
          <a:xfrm>
            <a:off x="9009900" y="4411600"/>
            <a:ext cx="422100" cy="554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202124"/>
                </a:solidFill>
                <a:highlight>
                  <a:srgbClr val="FFFFFF"/>
                </a:highlight>
              </a:rPr>
              <a:t>✓</a:t>
            </a:r>
            <a:endParaRPr b="1"/>
          </a:p>
        </p:txBody>
      </p:sp>
      <p:sp>
        <p:nvSpPr>
          <p:cNvPr id="775" name="Google Shape;775;p74"/>
          <p:cNvSpPr txBox="1"/>
          <p:nvPr/>
        </p:nvSpPr>
        <p:spPr>
          <a:xfrm>
            <a:off x="9009900" y="5217150"/>
            <a:ext cx="422100" cy="554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202124"/>
                </a:solidFill>
                <a:highlight>
                  <a:srgbClr val="FFFFFF"/>
                </a:highlight>
              </a:rPr>
              <a:t>✓</a:t>
            </a:r>
            <a:endParaRPr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738" y="1732975"/>
            <a:ext cx="6412525" cy="47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5"/>
          <p:cNvSpPr txBox="1"/>
          <p:nvPr>
            <p:ph idx="2" type="body"/>
          </p:nvPr>
        </p:nvSpPr>
        <p:spPr>
          <a:xfrm>
            <a:off x="334975" y="1221200"/>
            <a:ext cx="119028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World knowledge/counterfactuals</a:t>
            </a:r>
            <a:endParaRPr/>
          </a:p>
        </p:txBody>
      </p:sp>
      <p:sp>
        <p:nvSpPr>
          <p:cNvPr id="782" name="Google Shape;782;p75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World knowledge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p75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84" name="Google Shape;784;p75"/>
          <p:cNvSpPr txBox="1"/>
          <p:nvPr>
            <p:ph idx="2" type="body"/>
          </p:nvPr>
        </p:nvSpPr>
        <p:spPr>
          <a:xfrm>
            <a:off x="3324003" y="65277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ChatGPT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(May 2023)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75"/>
          <p:cNvSpPr/>
          <p:nvPr/>
        </p:nvSpPr>
        <p:spPr>
          <a:xfrm>
            <a:off x="6096000" y="5483075"/>
            <a:ext cx="1582500" cy="21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Intro</a:t>
            </a:r>
            <a:endParaRPr/>
          </a:p>
        </p:txBody>
      </p:sp>
      <p:sp>
        <p:nvSpPr>
          <p:cNvPr id="335" name="Google Shape;335;p31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6" name="Google Shape;336;p31"/>
          <p:cNvSpPr txBox="1"/>
          <p:nvPr>
            <p:ph idx="2" type="body"/>
          </p:nvPr>
        </p:nvSpPr>
        <p:spPr>
          <a:xfrm>
            <a:off x="2142600" y="5951725"/>
            <a:ext cx="79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OpenAI </a:t>
            </a:r>
            <a:r>
              <a:rPr b="1" i="1" lang="de-DE" sz="1300">
                <a:latin typeface="Arial"/>
                <a:ea typeface="Arial"/>
                <a:cs typeface="Arial"/>
                <a:sym typeface="Arial"/>
              </a:rPr>
              <a:t>DALL-E 2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outpainting sample; original painting by Johannes Vermeer; Outpainting by August Kamp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https://openai.com/blog/dall-e-introducing-outpainting/ 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1" title="girl-with-a-pearl-earring-bts-cropped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3054" y="5031900"/>
            <a:ext cx="1147050" cy="8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5864" y="1144800"/>
            <a:ext cx="9500271" cy="474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6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World knowledge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p76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92" name="Google Shape;792;p76"/>
          <p:cNvSpPr txBox="1"/>
          <p:nvPr>
            <p:ph idx="2" type="body"/>
          </p:nvPr>
        </p:nvSpPr>
        <p:spPr>
          <a:xfrm>
            <a:off x="3324003" y="65277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GPT-4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(May 2023)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76"/>
          <p:cNvSpPr/>
          <p:nvPr/>
        </p:nvSpPr>
        <p:spPr>
          <a:xfrm>
            <a:off x="6096000" y="5483075"/>
            <a:ext cx="1582500" cy="21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738" y="0"/>
            <a:ext cx="5926516" cy="64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7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Object References</a:t>
            </a:r>
            <a:endParaRPr/>
          </a:p>
        </p:txBody>
      </p:sp>
      <p:sp>
        <p:nvSpPr>
          <p:cNvPr id="800" name="Google Shape;800;p77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Image" id="801" name="Google Shape;801;p77"/>
          <p:cNvPicPr preferRelativeResize="0"/>
          <p:nvPr/>
        </p:nvPicPr>
        <p:blipFill rotWithShape="1">
          <a:blip r:embed="rId3">
            <a:alphaModFix/>
          </a:blip>
          <a:srcRect b="54098" l="0" r="0" t="0"/>
          <a:stretch/>
        </p:blipFill>
        <p:spPr>
          <a:xfrm>
            <a:off x="1454142" y="374100"/>
            <a:ext cx="9283716" cy="610979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77"/>
          <p:cNvSpPr txBox="1"/>
          <p:nvPr>
            <p:ph idx="2" type="body"/>
          </p:nvPr>
        </p:nvSpPr>
        <p:spPr>
          <a:xfrm>
            <a:off x="3324003" y="65277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Taken from Yonatan Belinkov’s slides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Object References</a:t>
            </a:r>
            <a:endParaRPr/>
          </a:p>
        </p:txBody>
      </p:sp>
      <p:sp>
        <p:nvSpPr>
          <p:cNvPr id="808" name="Google Shape;808;p78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809" name="Google Shape;80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86" y="1892508"/>
            <a:ext cx="11542500" cy="30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78"/>
          <p:cNvSpPr txBox="1"/>
          <p:nvPr/>
        </p:nvSpPr>
        <p:spPr>
          <a:xfrm>
            <a:off x="1963061" y="4965693"/>
            <a:ext cx="826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e-DE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Reported by Tim Klinger, from spreadsheet of chatGPT errors curated by Ernest Davis</a:t>
            </a:r>
            <a:endParaRPr i="1" sz="13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9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Issues | Factuality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6" name="Google Shape;816;p79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817" name="Google Shape;8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913" y="696000"/>
            <a:ext cx="7159672" cy="57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9"/>
          <p:cNvSpPr txBox="1"/>
          <p:nvPr>
            <p:ph idx="2" type="body"/>
          </p:nvPr>
        </p:nvSpPr>
        <p:spPr>
          <a:xfrm>
            <a:off x="3324003" y="65277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Taken from [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Mashable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0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Issues | Benchmarking</a:t>
            </a:r>
            <a:endParaRPr/>
          </a:p>
        </p:txBody>
      </p:sp>
      <p:sp>
        <p:nvSpPr>
          <p:cNvPr id="825" name="Google Shape;825;p80"/>
          <p:cNvSpPr txBox="1"/>
          <p:nvPr>
            <p:ph idx="1" type="body"/>
          </p:nvPr>
        </p:nvSpPr>
        <p:spPr>
          <a:xfrm>
            <a:off x="2435025" y="3644900"/>
            <a:ext cx="2016300" cy="6498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Come up with a</a:t>
            </a:r>
            <a:endParaRPr/>
          </a:p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difficult example</a:t>
            </a:r>
            <a:endParaRPr/>
          </a:p>
        </p:txBody>
      </p:sp>
      <p:sp>
        <p:nvSpPr>
          <p:cNvPr id="826" name="Google Shape;826;p80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27" name="Google Shape;827;p80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Benchmark tests</a:t>
            </a:r>
            <a:endParaRPr sz="4700"/>
          </a:p>
        </p:txBody>
      </p:sp>
      <p:pic>
        <p:nvPicPr>
          <p:cNvPr id="828" name="Google Shape;82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225" y="2316150"/>
            <a:ext cx="1123300" cy="11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80"/>
          <p:cNvSpPr txBox="1"/>
          <p:nvPr>
            <p:ph idx="1" type="body"/>
          </p:nvPr>
        </p:nvSpPr>
        <p:spPr>
          <a:xfrm>
            <a:off x="5087850" y="2206200"/>
            <a:ext cx="2016300" cy="6156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It gets shared online</a:t>
            </a:r>
            <a:endParaRPr/>
          </a:p>
        </p:txBody>
      </p:sp>
      <p:sp>
        <p:nvSpPr>
          <p:cNvPr id="830" name="Google Shape;830;p80"/>
          <p:cNvSpPr txBox="1"/>
          <p:nvPr>
            <p:ph idx="1" type="body"/>
          </p:nvPr>
        </p:nvSpPr>
        <p:spPr>
          <a:xfrm>
            <a:off x="5087850" y="5173800"/>
            <a:ext cx="2016300" cy="6156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Model is retrained</a:t>
            </a:r>
            <a:endParaRPr/>
          </a:p>
        </p:txBody>
      </p:sp>
      <p:pic>
        <p:nvPicPr>
          <p:cNvPr id="831" name="Google Shape;83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390300" y="2351250"/>
            <a:ext cx="1123300" cy="11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80"/>
          <p:cNvSpPr txBox="1"/>
          <p:nvPr>
            <p:ph idx="1" type="body"/>
          </p:nvPr>
        </p:nvSpPr>
        <p:spPr>
          <a:xfrm>
            <a:off x="7484025" y="3662000"/>
            <a:ext cx="2016300" cy="6156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People provide answers to it</a:t>
            </a:r>
            <a:endParaRPr/>
          </a:p>
        </p:txBody>
      </p:sp>
      <p:pic>
        <p:nvPicPr>
          <p:cNvPr id="833" name="Google Shape;8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89400" y="4467525"/>
            <a:ext cx="1123300" cy="11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92225" y="4394850"/>
            <a:ext cx="1123300" cy="11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1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Issues | Benchmarking</a:t>
            </a:r>
            <a:endParaRPr/>
          </a:p>
        </p:txBody>
      </p:sp>
      <p:sp>
        <p:nvSpPr>
          <p:cNvPr id="841" name="Google Shape;841;p81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42" name="Google Shape;842;p81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4100"/>
              <a:t>“They can’t memorize everything”</a:t>
            </a:r>
            <a:endParaRPr sz="4600"/>
          </a:p>
        </p:txBody>
      </p:sp>
      <p:sp>
        <p:nvSpPr>
          <p:cNvPr id="843" name="Google Shape;843;p81"/>
          <p:cNvSpPr txBox="1"/>
          <p:nvPr>
            <p:ph idx="1" type="body"/>
          </p:nvPr>
        </p:nvSpPr>
        <p:spPr>
          <a:xfrm>
            <a:off x="336000" y="1859425"/>
            <a:ext cx="11237400" cy="19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“</a:t>
            </a:r>
            <a:r>
              <a:rPr lang="de-DE" u="sng">
                <a:solidFill>
                  <a:schemeClr val="hlink"/>
                </a:solidFill>
                <a:hlinkClick r:id="rId3"/>
              </a:rPr>
              <a:t>Speak, Memory</a:t>
            </a:r>
            <a:r>
              <a:rPr lang="de-DE"/>
              <a:t>: An Archaeology of Books Known to ChatGPT/GPT-4”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PLMs (ChatGPT/GPT-4) are able to retrieve</a:t>
            </a:r>
            <a:br>
              <a:rPr lang="de-DE"/>
            </a:br>
            <a:r>
              <a:rPr lang="de-DE"/>
              <a:t>specific information (names) from books</a:t>
            </a:r>
            <a:br>
              <a:rPr lang="de-DE"/>
            </a:br>
            <a:r>
              <a:rPr lang="de-DE"/>
              <a:t>when queried with fill-in-the-blank tasks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Plenty of cases of GitHub Copilot leaking API keys</a:t>
            </a:r>
            <a:endParaRPr/>
          </a:p>
        </p:txBody>
      </p:sp>
      <p:pic>
        <p:nvPicPr>
          <p:cNvPr id="844" name="Google Shape;8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525" y="2182075"/>
            <a:ext cx="4553867" cy="40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1"/>
          <p:cNvSpPr txBox="1"/>
          <p:nvPr>
            <p:ph idx="2" type="body"/>
          </p:nvPr>
        </p:nvSpPr>
        <p:spPr>
          <a:xfrm>
            <a:off x="7019463" y="6208675"/>
            <a:ext cx="455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Taken from: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https://arxiv.org/abs/2305.00118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0775" y="3977650"/>
            <a:ext cx="5133975" cy="1933575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7" name="Google Shape;847;p81"/>
          <p:cNvSpPr txBox="1"/>
          <p:nvPr>
            <p:ph idx="2" type="body"/>
          </p:nvPr>
        </p:nvSpPr>
        <p:spPr>
          <a:xfrm>
            <a:off x="950863" y="6008575"/>
            <a:ext cx="5473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Taken from: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https://spectralops.io/blog/ai-ml-in-code-githubs-copilot-leak/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Issues | Benchmarking</a:t>
            </a:r>
            <a:endParaRPr/>
          </a:p>
        </p:txBody>
      </p:sp>
      <p:sp>
        <p:nvSpPr>
          <p:cNvPr id="854" name="Google Shape;854;p82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55" name="Google Shape;855;p82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4100"/>
              <a:t>“They can’t memorize everything”</a:t>
            </a:r>
            <a:endParaRPr sz="4600"/>
          </a:p>
        </p:txBody>
      </p:sp>
      <p:sp>
        <p:nvSpPr>
          <p:cNvPr id="856" name="Google Shape;856;p82"/>
          <p:cNvSpPr txBox="1"/>
          <p:nvPr>
            <p:ph idx="1" type="body"/>
          </p:nvPr>
        </p:nvSpPr>
        <p:spPr>
          <a:xfrm>
            <a:off x="336000" y="1859425"/>
            <a:ext cx="11237400" cy="19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Clr>
                <a:srgbClr val="D8D8D8"/>
              </a:buClr>
              <a:buSzPts val="1400"/>
              <a:buChar char="●"/>
            </a:pPr>
            <a:r>
              <a:rPr lang="de-DE">
                <a:solidFill>
                  <a:srgbClr val="D8D8D8"/>
                </a:solidFill>
              </a:rPr>
              <a:t>“</a:t>
            </a:r>
            <a:r>
              <a:rPr lang="de-DE" u="sng">
                <a:solidFill>
                  <a:srgbClr val="D8D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Speak, Memory</a:t>
            </a:r>
            <a:r>
              <a:rPr lang="de-DE">
                <a:solidFill>
                  <a:srgbClr val="D8D8D8"/>
                </a:solidFill>
              </a:rPr>
              <a:t>: An Archaeology of Books Known to ChatGPT/GPT-4”</a:t>
            </a:r>
            <a:endParaRPr>
              <a:solidFill>
                <a:srgbClr val="D8D8D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Char char="○"/>
            </a:pPr>
            <a:r>
              <a:rPr lang="de-DE">
                <a:solidFill>
                  <a:srgbClr val="D8D8D8"/>
                </a:solidFill>
              </a:rPr>
              <a:t>PLMs (ChatGPT/GPT-4) are able to retrieve</a:t>
            </a:r>
            <a:br>
              <a:rPr lang="de-DE">
                <a:solidFill>
                  <a:srgbClr val="D8D8D8"/>
                </a:solidFill>
              </a:rPr>
            </a:br>
            <a:r>
              <a:rPr lang="de-DE">
                <a:solidFill>
                  <a:srgbClr val="D8D8D8"/>
                </a:solidFill>
              </a:rPr>
              <a:t>specific information (names) from books</a:t>
            </a:r>
            <a:br>
              <a:rPr lang="de-DE">
                <a:solidFill>
                  <a:srgbClr val="D8D8D8"/>
                </a:solidFill>
              </a:rPr>
            </a:br>
            <a:r>
              <a:rPr lang="de-DE">
                <a:solidFill>
                  <a:srgbClr val="D8D8D8"/>
                </a:solidFill>
              </a:rPr>
              <a:t>when queried with fill-in-the-blank tasks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D8D8"/>
              </a:solidFill>
            </a:endParaRPr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Clr>
                <a:srgbClr val="D8D8D8"/>
              </a:buClr>
              <a:buSzPts val="1400"/>
              <a:buChar char="●"/>
            </a:pPr>
            <a:r>
              <a:rPr lang="de-DE">
                <a:solidFill>
                  <a:srgbClr val="D8D8D8"/>
                </a:solidFill>
              </a:rPr>
              <a:t>Plenty of cases of GitHub Copilot leaking API keys</a:t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857" name="Google Shape;857;p82"/>
          <p:cNvSpPr txBox="1"/>
          <p:nvPr>
            <p:ph idx="2" type="body"/>
          </p:nvPr>
        </p:nvSpPr>
        <p:spPr>
          <a:xfrm>
            <a:off x="3295650" y="6308725"/>
            <a:ext cx="5600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Taken from: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https://twitter.com/rowancheung/status/1653658550126641155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371" y="1731050"/>
            <a:ext cx="5251276" cy="4503325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3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Issues | Benchmarking</a:t>
            </a:r>
            <a:endParaRPr/>
          </a:p>
        </p:txBody>
      </p:sp>
      <p:sp>
        <p:nvSpPr>
          <p:cNvPr id="865" name="Google Shape;865;p83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66" name="Google Shape;866;p83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4100"/>
              <a:t>“They can’t memorize everything”</a:t>
            </a:r>
            <a:endParaRPr sz="4600"/>
          </a:p>
        </p:txBody>
      </p:sp>
      <p:sp>
        <p:nvSpPr>
          <p:cNvPr id="867" name="Google Shape;867;p83"/>
          <p:cNvSpPr txBox="1"/>
          <p:nvPr>
            <p:ph idx="1" type="body"/>
          </p:nvPr>
        </p:nvSpPr>
        <p:spPr>
          <a:xfrm>
            <a:off x="336000" y="1859425"/>
            <a:ext cx="11237400" cy="19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Clr>
                <a:srgbClr val="D8D8D8"/>
              </a:buClr>
              <a:buSzPts val="1400"/>
              <a:buChar char="●"/>
            </a:pPr>
            <a:r>
              <a:rPr lang="de-DE">
                <a:solidFill>
                  <a:srgbClr val="D8D8D8"/>
                </a:solidFill>
              </a:rPr>
              <a:t>“</a:t>
            </a:r>
            <a:r>
              <a:rPr lang="de-DE" u="sng">
                <a:solidFill>
                  <a:srgbClr val="D8D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Speak, Memory</a:t>
            </a:r>
            <a:r>
              <a:rPr lang="de-DE">
                <a:solidFill>
                  <a:srgbClr val="D8D8D8"/>
                </a:solidFill>
              </a:rPr>
              <a:t>: An Archaeology of Books Known to ChatGPT/GPT-4”</a:t>
            </a:r>
            <a:endParaRPr>
              <a:solidFill>
                <a:srgbClr val="D8D8D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Char char="○"/>
            </a:pPr>
            <a:r>
              <a:rPr lang="de-DE">
                <a:solidFill>
                  <a:srgbClr val="D8D8D8"/>
                </a:solidFill>
              </a:rPr>
              <a:t>PLMs (ChatGPT/GPT-4) are able to retrieve</a:t>
            </a:r>
            <a:br>
              <a:rPr lang="de-DE">
                <a:solidFill>
                  <a:srgbClr val="D8D8D8"/>
                </a:solidFill>
              </a:rPr>
            </a:br>
            <a:r>
              <a:rPr lang="de-DE">
                <a:solidFill>
                  <a:srgbClr val="D8D8D8"/>
                </a:solidFill>
              </a:rPr>
              <a:t>specific information (names) from books</a:t>
            </a:r>
            <a:br>
              <a:rPr lang="de-DE">
                <a:solidFill>
                  <a:srgbClr val="D8D8D8"/>
                </a:solidFill>
              </a:rPr>
            </a:br>
            <a:r>
              <a:rPr lang="de-DE">
                <a:solidFill>
                  <a:srgbClr val="D8D8D8"/>
                </a:solidFill>
              </a:rPr>
              <a:t>when queried with fill-in-the-blank tasks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D8D8"/>
              </a:solidFill>
            </a:endParaRPr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Clr>
                <a:srgbClr val="D8D8D8"/>
              </a:buClr>
              <a:buSzPts val="1400"/>
              <a:buChar char="●"/>
            </a:pPr>
            <a:r>
              <a:rPr lang="de-DE">
                <a:solidFill>
                  <a:srgbClr val="D8D8D8"/>
                </a:solidFill>
              </a:rPr>
              <a:t>Plenty of cases of GitHub Copilot leaking API keys</a:t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868" name="Google Shape;868;p83"/>
          <p:cNvSpPr txBox="1"/>
          <p:nvPr>
            <p:ph idx="2" type="body"/>
          </p:nvPr>
        </p:nvSpPr>
        <p:spPr>
          <a:xfrm>
            <a:off x="3222900" y="4965700"/>
            <a:ext cx="5746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Taken from: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https://www.aisnakeoil.com/p/gpt-4-and-professional-benchmarks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138" y="2736700"/>
            <a:ext cx="8563125" cy="22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Issues | Benchmarking</a:t>
            </a:r>
            <a:endParaRPr/>
          </a:p>
        </p:txBody>
      </p:sp>
      <p:sp>
        <p:nvSpPr>
          <p:cNvPr id="876" name="Google Shape;876;p84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77" name="Google Shape;877;p84"/>
          <p:cNvSpPr txBox="1"/>
          <p:nvPr>
            <p:ph idx="2" type="body"/>
          </p:nvPr>
        </p:nvSpPr>
        <p:spPr>
          <a:xfrm>
            <a:off x="340975" y="1071400"/>
            <a:ext cx="97623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4100"/>
              <a:t>“They can’t memorize everything”</a:t>
            </a:r>
            <a:endParaRPr sz="4600"/>
          </a:p>
        </p:txBody>
      </p:sp>
      <p:sp>
        <p:nvSpPr>
          <p:cNvPr id="878" name="Google Shape;878;p84"/>
          <p:cNvSpPr txBox="1"/>
          <p:nvPr>
            <p:ph idx="1" type="body"/>
          </p:nvPr>
        </p:nvSpPr>
        <p:spPr>
          <a:xfrm>
            <a:off x="336000" y="1859425"/>
            <a:ext cx="11237400" cy="19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Clr>
                <a:srgbClr val="D8D8D8"/>
              </a:buClr>
              <a:buSzPts val="1400"/>
              <a:buChar char="●"/>
            </a:pPr>
            <a:r>
              <a:rPr lang="de-DE">
                <a:solidFill>
                  <a:srgbClr val="D8D8D8"/>
                </a:solidFill>
              </a:rPr>
              <a:t>“</a:t>
            </a:r>
            <a:r>
              <a:rPr lang="de-DE" u="sng">
                <a:solidFill>
                  <a:srgbClr val="D8D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Speak, Memory</a:t>
            </a:r>
            <a:r>
              <a:rPr lang="de-DE">
                <a:solidFill>
                  <a:srgbClr val="D8D8D8"/>
                </a:solidFill>
              </a:rPr>
              <a:t>: An Archaeology of Books Known to ChatGPT/GPT-4”</a:t>
            </a:r>
            <a:endParaRPr>
              <a:solidFill>
                <a:srgbClr val="D8D8D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Char char="○"/>
            </a:pPr>
            <a:r>
              <a:rPr lang="de-DE">
                <a:solidFill>
                  <a:srgbClr val="D8D8D8"/>
                </a:solidFill>
              </a:rPr>
              <a:t>PLMs (ChatGPT/GPT-4) are able to retrieve</a:t>
            </a:r>
            <a:br>
              <a:rPr lang="de-DE">
                <a:solidFill>
                  <a:srgbClr val="D8D8D8"/>
                </a:solidFill>
              </a:rPr>
            </a:br>
            <a:r>
              <a:rPr lang="de-DE">
                <a:solidFill>
                  <a:srgbClr val="D8D8D8"/>
                </a:solidFill>
              </a:rPr>
              <a:t>specific information (names) from books</a:t>
            </a:r>
            <a:br>
              <a:rPr lang="de-DE">
                <a:solidFill>
                  <a:srgbClr val="D8D8D8"/>
                </a:solidFill>
              </a:rPr>
            </a:br>
            <a:r>
              <a:rPr lang="de-DE">
                <a:solidFill>
                  <a:srgbClr val="D8D8D8"/>
                </a:solidFill>
              </a:rPr>
              <a:t>when queried with fill-in-the-blank tasks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D8D8"/>
              </a:solidFill>
            </a:endParaRPr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Clr>
                <a:srgbClr val="D8D8D8"/>
              </a:buClr>
              <a:buSzPts val="1400"/>
              <a:buChar char="●"/>
            </a:pPr>
            <a:r>
              <a:rPr lang="de-DE">
                <a:solidFill>
                  <a:srgbClr val="D8D8D8"/>
                </a:solidFill>
              </a:rPr>
              <a:t>Plenty of cases of GitHub Copilot leaking API keys</a:t>
            </a:r>
            <a:endParaRPr>
              <a:solidFill>
                <a:srgbClr val="D8D8D8"/>
              </a:solidFill>
            </a:endParaRPr>
          </a:p>
        </p:txBody>
      </p:sp>
      <p:pic>
        <p:nvPicPr>
          <p:cNvPr id="879" name="Google Shape;87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888" y="1656700"/>
            <a:ext cx="3198236" cy="45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84"/>
          <p:cNvSpPr txBox="1"/>
          <p:nvPr>
            <p:ph idx="2" type="body"/>
          </p:nvPr>
        </p:nvSpPr>
        <p:spPr>
          <a:xfrm>
            <a:off x="3818988" y="6308725"/>
            <a:ext cx="455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Taken from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xkcd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5"/>
          <p:cNvSpPr txBox="1"/>
          <p:nvPr>
            <p:ph idx="1" type="body"/>
          </p:nvPr>
        </p:nvSpPr>
        <p:spPr>
          <a:xfrm>
            <a:off x="340981" y="4725111"/>
            <a:ext cx="9594600" cy="11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What is next?</a:t>
            </a:r>
            <a:endParaRPr/>
          </a:p>
        </p:txBody>
      </p:sp>
      <p:sp>
        <p:nvSpPr>
          <p:cNvPr id="887" name="Google Shape;887;p85"/>
          <p:cNvSpPr txBox="1"/>
          <p:nvPr>
            <p:ph type="title"/>
          </p:nvPr>
        </p:nvSpPr>
        <p:spPr>
          <a:xfrm>
            <a:off x="384799" y="4296400"/>
            <a:ext cx="9599700" cy="14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888" name="Google Shape;888;p85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Intro</a:t>
            </a:r>
            <a:endParaRPr/>
          </a:p>
        </p:txBody>
      </p:sp>
      <p:sp>
        <p:nvSpPr>
          <p:cNvPr id="344" name="Google Shape;344;p32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5" name="Google Shape;345;p32"/>
          <p:cNvSpPr txBox="1"/>
          <p:nvPr>
            <p:ph idx="2" type="body"/>
          </p:nvPr>
        </p:nvSpPr>
        <p:spPr>
          <a:xfrm>
            <a:off x="3324003" y="6024757"/>
            <a:ext cx="55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Sample from the Facebook </a:t>
            </a:r>
            <a:r>
              <a:rPr b="1" i="1" lang="de-DE" sz="1300">
                <a:latin typeface="Arial"/>
                <a:ea typeface="Arial"/>
                <a:cs typeface="Arial"/>
                <a:sym typeface="Arial"/>
              </a:rPr>
              <a:t>Make-A-Video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release: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https://ai.facebook.com/blog/generative-ai-text-to-video/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998" y="46773"/>
            <a:ext cx="5977999" cy="597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6"/>
          <p:cNvSpPr txBox="1"/>
          <p:nvPr>
            <p:ph idx="3" type="body"/>
          </p:nvPr>
        </p:nvSpPr>
        <p:spPr>
          <a:xfrm>
            <a:off x="336006" y="1196598"/>
            <a:ext cx="95946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Just keep scaling lol</a:t>
            </a:r>
            <a:endParaRPr/>
          </a:p>
        </p:txBody>
      </p:sp>
      <p:sp>
        <p:nvSpPr>
          <p:cNvPr id="894" name="Google Shape;894;p86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895" name="Google Shape;895;p86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896" name="Google Shape;89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88" y="1926200"/>
            <a:ext cx="11265024" cy="41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86"/>
          <p:cNvSpPr txBox="1"/>
          <p:nvPr>
            <p:ph idx="2" type="body"/>
          </p:nvPr>
        </p:nvSpPr>
        <p:spPr>
          <a:xfrm>
            <a:off x="2495700" y="6030900"/>
            <a:ext cx="7200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/>
              <a:t>Image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de-DE" sz="1300"/>
              <a:t>from: </a:t>
            </a:r>
            <a:r>
              <a:rPr i="1" lang="de-DE" sz="1300" u="sng">
                <a:solidFill>
                  <a:schemeClr val="hlink"/>
                </a:solidFill>
                <a:hlinkClick r:id="rId4"/>
              </a:rPr>
              <a:t>https://ai.googleblog.com/2022/04/pathways-language-model-palm-scaling-to.html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7"/>
          <p:cNvSpPr txBox="1"/>
          <p:nvPr>
            <p:ph idx="3" type="body"/>
          </p:nvPr>
        </p:nvSpPr>
        <p:spPr>
          <a:xfrm>
            <a:off x="336006" y="1216998"/>
            <a:ext cx="95946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/>
              <a:t>Just</a:t>
            </a:r>
            <a:r>
              <a:rPr lang="de-DE"/>
              <a:t> keep scaling 😬</a:t>
            </a:r>
            <a:endParaRPr/>
          </a:p>
        </p:txBody>
      </p:sp>
      <p:sp>
        <p:nvSpPr>
          <p:cNvPr id="903" name="Google Shape;903;p87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Next steps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p87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05" name="Google Shape;905;p87"/>
          <p:cNvSpPr txBox="1"/>
          <p:nvPr>
            <p:ph idx="2" type="body"/>
          </p:nvPr>
        </p:nvSpPr>
        <p:spPr>
          <a:xfrm>
            <a:off x="4067250" y="5199525"/>
            <a:ext cx="4057500" cy="307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-DE">
                <a:solidFill>
                  <a:srgbClr val="FF0000"/>
                </a:solidFill>
              </a:rPr>
              <a:t>Massive energy consumption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906" name="Google Shape;906;p87"/>
          <p:cNvPicPr preferRelativeResize="0"/>
          <p:nvPr/>
        </p:nvPicPr>
        <p:blipFill rotWithShape="1">
          <a:blip r:embed="rId3">
            <a:alphaModFix/>
          </a:blip>
          <a:srcRect b="19244" l="0" r="0" t="0"/>
          <a:stretch/>
        </p:blipFill>
        <p:spPr>
          <a:xfrm>
            <a:off x="3473225" y="1866238"/>
            <a:ext cx="5245550" cy="325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8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Next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88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14" name="Google Shape;91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92400"/>
            <a:ext cx="8790602" cy="47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425" y="4535552"/>
            <a:ext cx="5829349" cy="982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6" name="Google Shape;916;p88"/>
          <p:cNvSpPr txBox="1"/>
          <p:nvPr/>
        </p:nvSpPr>
        <p:spPr>
          <a:xfrm>
            <a:off x="3449850" y="5692875"/>
            <a:ext cx="52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Screenshot from </a:t>
            </a:r>
            <a:r>
              <a:rPr lang="de-DE" u="sng">
                <a:solidFill>
                  <a:schemeClr val="hlink"/>
                </a:solidFill>
                <a:hlinkClick r:id="rId5"/>
              </a:rPr>
              <a:t>the Verge</a:t>
            </a:r>
            <a:r>
              <a:rPr lang="de-DE"/>
              <a:t>, quote from </a:t>
            </a:r>
            <a:r>
              <a:rPr lang="de-DE" u="sng">
                <a:solidFill>
                  <a:schemeClr val="hlink"/>
                </a:solidFill>
                <a:hlinkClick r:id="rId6"/>
              </a:rPr>
              <a:t>NY Times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9"/>
          <p:cNvSpPr txBox="1"/>
          <p:nvPr>
            <p:ph idx="2" type="body"/>
          </p:nvPr>
        </p:nvSpPr>
        <p:spPr>
          <a:xfrm>
            <a:off x="335997" y="1935625"/>
            <a:ext cx="10369500" cy="5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“</a:t>
            </a:r>
            <a:r>
              <a:rPr i="1" lang="de-DE"/>
              <a:t>A system trained only on form (unstructured text) has a priori no way to learn meaning</a:t>
            </a:r>
            <a:r>
              <a:rPr lang="de-DE"/>
              <a:t>”</a:t>
            </a:r>
            <a:endParaRPr/>
          </a:p>
          <a:p>
            <a:pPr indent="0" lvl="0" marL="457200" rtl="0" algn="r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500"/>
              <a:t>[Bender, Koller, 2020]</a:t>
            </a:r>
            <a:endParaRPr sz="1500"/>
          </a:p>
        </p:txBody>
      </p:sp>
      <p:sp>
        <p:nvSpPr>
          <p:cNvPr id="923" name="Google Shape;923;p89"/>
          <p:cNvSpPr txBox="1"/>
          <p:nvPr>
            <p:ph idx="3" type="body"/>
          </p:nvPr>
        </p:nvSpPr>
        <p:spPr>
          <a:xfrm>
            <a:off x="340975" y="1147600"/>
            <a:ext cx="9887700" cy="6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Meaning, form and understanding</a:t>
            </a:r>
            <a:endParaRPr/>
          </a:p>
        </p:txBody>
      </p:sp>
      <p:sp>
        <p:nvSpPr>
          <p:cNvPr id="924" name="Google Shape;924;p89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9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26" name="Google Shape;926;p89"/>
          <p:cNvSpPr txBox="1"/>
          <p:nvPr>
            <p:ph idx="2" type="body"/>
          </p:nvPr>
        </p:nvSpPr>
        <p:spPr>
          <a:xfrm>
            <a:off x="335997" y="2621425"/>
            <a:ext cx="10369500" cy="41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The </a:t>
            </a:r>
            <a:r>
              <a:rPr b="1" lang="de-DE" u="sng"/>
              <a:t>octopus experiment</a:t>
            </a:r>
            <a:endParaRPr u="sng"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Could </a:t>
            </a:r>
            <a:r>
              <a:rPr i="1" lang="de-DE"/>
              <a:t>an extremely intelligent </a:t>
            </a:r>
            <a:r>
              <a:rPr lang="de-DE"/>
              <a:t>octopus, given </a:t>
            </a:r>
            <a:r>
              <a:rPr i="1" lang="de-DE"/>
              <a:t>(infinite?)</a:t>
            </a:r>
            <a:r>
              <a:rPr lang="de-DE"/>
              <a:t> time and text </a:t>
            </a:r>
            <a:r>
              <a:rPr b="1" lang="de-DE"/>
              <a:t>achieve language understanding</a:t>
            </a:r>
            <a:r>
              <a:rPr lang="de-DE"/>
              <a:t>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Could it tell you what to do if a bear is attacking you, having never seen or experienced a bear?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Could it convincingly pose as another human </a:t>
            </a:r>
            <a:r>
              <a:rPr i="1" lang="de-DE"/>
              <a:t>(that you know)</a:t>
            </a:r>
            <a:r>
              <a:rPr lang="de-DE"/>
              <a:t> while doing so?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Argument:</a:t>
            </a:r>
            <a:r>
              <a:rPr lang="de-DE"/>
              <a:t> if not, the octopus has not </a:t>
            </a:r>
            <a:r>
              <a:rPr b="1" lang="de-DE"/>
              <a:t>learned meaning</a:t>
            </a:r>
            <a:r>
              <a:rPr lang="de-DE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Issue: </a:t>
            </a:r>
            <a:r>
              <a:rPr lang="de-DE"/>
              <a:t>what is </a:t>
            </a:r>
            <a:r>
              <a:rPr b="1" lang="de-DE"/>
              <a:t>meaning</a:t>
            </a:r>
            <a:r>
              <a:rPr lang="de-DE"/>
              <a:t> is not defined.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Counterpoint</a:t>
            </a:r>
            <a:r>
              <a:rPr lang="de-DE"/>
              <a:t>: if the model can be convincing enough, does it </a:t>
            </a:r>
            <a:r>
              <a:rPr i="1" lang="de-DE"/>
              <a:t>really matter?</a:t>
            </a:r>
            <a:endParaRPr i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200"/>
              <a:t>Debate links: </a:t>
            </a:r>
            <a:r>
              <a:rPr lang="de-DE" sz="1200" u="sng">
                <a:solidFill>
                  <a:schemeClr val="hlink"/>
                </a:solidFill>
                <a:hlinkClick r:id="rId3"/>
              </a:rPr>
              <a:t>[Chris Manning]</a:t>
            </a:r>
            <a:r>
              <a:rPr lang="de-DE" sz="1200"/>
              <a:t> </a:t>
            </a:r>
            <a:r>
              <a:rPr lang="de-DE" sz="1200" u="sng">
                <a:solidFill>
                  <a:schemeClr val="hlink"/>
                </a:solidFill>
                <a:hlinkClick r:id="rId4"/>
              </a:rPr>
              <a:t>[Christopher Potts]</a:t>
            </a:r>
            <a:r>
              <a:rPr lang="de-DE" sz="1200"/>
              <a:t> </a:t>
            </a:r>
            <a:r>
              <a:rPr lang="de-DE" sz="1200" u="sng">
                <a:solidFill>
                  <a:schemeClr val="hlink"/>
                </a:solidFill>
                <a:hlinkClick r:id="rId5"/>
              </a:rPr>
              <a:t>[Julian Michael]</a:t>
            </a:r>
            <a:endParaRPr sz="1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0"/>
          <p:cNvSpPr txBox="1"/>
          <p:nvPr>
            <p:ph idx="1" type="body"/>
          </p:nvPr>
        </p:nvSpPr>
        <p:spPr>
          <a:xfrm>
            <a:off x="340981" y="4725111"/>
            <a:ext cx="9594600" cy="11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Planning</a:t>
            </a:r>
            <a:endParaRPr/>
          </a:p>
        </p:txBody>
      </p:sp>
      <p:sp>
        <p:nvSpPr>
          <p:cNvPr id="933" name="Google Shape;933;p90"/>
          <p:cNvSpPr txBox="1"/>
          <p:nvPr>
            <p:ph type="title"/>
          </p:nvPr>
        </p:nvSpPr>
        <p:spPr>
          <a:xfrm>
            <a:off x="384799" y="4296400"/>
            <a:ext cx="9599700" cy="14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934" name="Google Shape;934;p90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1"/>
          <p:cNvSpPr txBox="1"/>
          <p:nvPr>
            <p:ph idx="2" type="body"/>
          </p:nvPr>
        </p:nvSpPr>
        <p:spPr>
          <a:xfrm>
            <a:off x="336000" y="2278075"/>
            <a:ext cx="10369500" cy="19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Fast-thinking: perceptual tasks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Slow-thinking: conscious processing, reasoning, </a:t>
            </a:r>
            <a:r>
              <a:rPr b="1" lang="de-DE"/>
              <a:t>planning</a:t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b="1" lang="de-DE"/>
              <a:t>PLMs are (mostly) fast-thinkers</a:t>
            </a:r>
            <a:endParaRPr b="1"/>
          </a:p>
          <a:p>
            <a:pPr indent="-317500" lvl="0" marL="9144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</a:t>
            </a:r>
            <a:r>
              <a:rPr lang="de-DE"/>
              <a:t>utput most likely next token given context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No idea where they will end up in ~10 tokens</a:t>
            </a:r>
            <a:endParaRPr/>
          </a:p>
        </p:txBody>
      </p:sp>
      <p:sp>
        <p:nvSpPr>
          <p:cNvPr id="941" name="Google Shape;941;p91"/>
          <p:cNvSpPr txBox="1"/>
          <p:nvPr>
            <p:ph idx="3" type="body"/>
          </p:nvPr>
        </p:nvSpPr>
        <p:spPr>
          <a:xfrm>
            <a:off x="340975" y="1604799"/>
            <a:ext cx="9594600" cy="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Thinking: fast and slow </a:t>
            </a:r>
            <a:r>
              <a:rPr lang="de-DE" sz="2000"/>
              <a:t>(Kahneman, 2011)</a:t>
            </a:r>
            <a:endParaRPr sz="2000"/>
          </a:p>
        </p:txBody>
      </p:sp>
      <p:sp>
        <p:nvSpPr>
          <p:cNvPr id="942" name="Google Shape;942;p91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Next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1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44" name="Google Shape;94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552" y="3227850"/>
            <a:ext cx="5408300" cy="30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2"/>
          <p:cNvSpPr txBox="1"/>
          <p:nvPr>
            <p:ph idx="2" type="body"/>
          </p:nvPr>
        </p:nvSpPr>
        <p:spPr>
          <a:xfrm>
            <a:off x="336000" y="2278075"/>
            <a:ext cx="10369500" cy="29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Fast-thinking: perceptual tasks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Slow-thinking: conscious processing, reasoning, </a:t>
            </a:r>
            <a:r>
              <a:rPr b="1" lang="de-DE"/>
              <a:t>planning</a:t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b="1" lang="de-DE">
                <a:solidFill>
                  <a:srgbClr val="D8D8D8"/>
                </a:solidFill>
              </a:rPr>
              <a:t>PLMs are (mostly) fast-thinkers </a:t>
            </a:r>
            <a:endParaRPr b="1">
              <a:solidFill>
                <a:srgbClr val="D8D8D8"/>
              </a:solidFill>
            </a:endParaRPr>
          </a:p>
          <a:p>
            <a:pPr indent="-317500" lvl="0" marL="914400" rtl="0" algn="l">
              <a:spcBef>
                <a:spcPts val="267"/>
              </a:spcBef>
              <a:spcAft>
                <a:spcPts val="0"/>
              </a:spcAft>
              <a:buClr>
                <a:srgbClr val="D8D8D8"/>
              </a:buClr>
              <a:buSzPts val="1400"/>
              <a:buChar char="●"/>
            </a:pPr>
            <a:r>
              <a:rPr lang="de-DE">
                <a:solidFill>
                  <a:srgbClr val="D8D8D8"/>
                </a:solidFill>
              </a:rPr>
              <a:t>O</a:t>
            </a:r>
            <a:r>
              <a:rPr lang="de-DE">
                <a:solidFill>
                  <a:srgbClr val="D8D8D8"/>
                </a:solidFill>
              </a:rPr>
              <a:t>utput most likely next token given previous context</a:t>
            </a:r>
            <a:endParaRPr>
              <a:solidFill>
                <a:srgbClr val="D8D8D8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Char char="●"/>
            </a:pPr>
            <a:r>
              <a:rPr lang="de-DE">
                <a:solidFill>
                  <a:srgbClr val="D8D8D8"/>
                </a:solidFill>
              </a:rPr>
              <a:t>No idea where they will end up in ~10 tokens</a:t>
            </a:r>
            <a:endParaRPr>
              <a:solidFill>
                <a:srgbClr val="D8D8D8"/>
              </a:solidFill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b="1" lang="de-DE"/>
              <a:t>Humans are (sometimes) slow-thinkers</a:t>
            </a:r>
            <a:endParaRPr/>
          </a:p>
          <a:p>
            <a:pPr indent="-317500" lvl="0" marL="9144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 Know what you want to say </a:t>
            </a:r>
            <a:r>
              <a:rPr b="1" lang="de-DE"/>
              <a:t>before</a:t>
            </a:r>
            <a:r>
              <a:rPr lang="de-DE"/>
              <a:t> you start talking</a:t>
            </a:r>
            <a:endParaRPr/>
          </a:p>
        </p:txBody>
      </p:sp>
      <p:sp>
        <p:nvSpPr>
          <p:cNvPr id="951" name="Google Shape;951;p92"/>
          <p:cNvSpPr txBox="1"/>
          <p:nvPr>
            <p:ph idx="3" type="body"/>
          </p:nvPr>
        </p:nvSpPr>
        <p:spPr>
          <a:xfrm>
            <a:off x="340975" y="1604799"/>
            <a:ext cx="9594600" cy="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Thinking: fast and slow </a:t>
            </a:r>
            <a:r>
              <a:rPr lang="de-DE" sz="2000"/>
              <a:t>(Kahneman, 2011)</a:t>
            </a:r>
            <a:endParaRPr sz="2000"/>
          </a:p>
        </p:txBody>
      </p:sp>
      <p:sp>
        <p:nvSpPr>
          <p:cNvPr id="952" name="Google Shape;952;p9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Next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92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54" name="Google Shape;9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523" y="2618136"/>
            <a:ext cx="4703150" cy="36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2"/>
          <p:cNvSpPr txBox="1"/>
          <p:nvPr>
            <p:ph idx="2" type="body"/>
          </p:nvPr>
        </p:nvSpPr>
        <p:spPr>
          <a:xfrm>
            <a:off x="7736801" y="6266975"/>
            <a:ext cx="412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/>
              <a:t>Image from [</a:t>
            </a:r>
            <a:r>
              <a:rPr i="1" lang="de-DE" sz="1300" u="sng">
                <a:solidFill>
                  <a:schemeClr val="hlink"/>
                </a:solidFill>
                <a:hlinkClick r:id="rId4"/>
              </a:rPr>
              <a:t>Zhou et al, 2021</a:t>
            </a:r>
            <a:r>
              <a:rPr i="1" lang="de-DE" sz="1300"/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3"/>
          <p:cNvSpPr txBox="1"/>
          <p:nvPr>
            <p:ph idx="2" type="body"/>
          </p:nvPr>
        </p:nvSpPr>
        <p:spPr>
          <a:xfrm>
            <a:off x="334975" y="1828400"/>
            <a:ext cx="10369500" cy="3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b="1" lang="de-DE"/>
              <a:t>Form </a:t>
            </a:r>
            <a:r>
              <a:rPr lang="de-DE"/>
              <a:t>vs</a:t>
            </a:r>
            <a:r>
              <a:rPr b="1" lang="de-DE"/>
              <a:t> substance – </a:t>
            </a:r>
            <a:r>
              <a:rPr lang="de-DE"/>
              <a:t>PLMs excellent at form, hallucinate/incoherent at substance</a:t>
            </a:r>
            <a:endParaRPr/>
          </a:p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Low-temperature softmax &amp; specialized tuning – formulaic models (</a:t>
            </a:r>
            <a:r>
              <a:rPr i="1" lang="de-DE"/>
              <a:t>ChatGPT</a:t>
            </a:r>
            <a:r>
              <a:rPr lang="de-DE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Content planning</a:t>
            </a:r>
            <a:r>
              <a:rPr lang="de-DE"/>
              <a:t> </a:t>
            </a:r>
            <a:r>
              <a:rPr lang="de-DE" sz="1500"/>
              <a:t>[McKeown, 1985]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[Hu et al, 2022] </a:t>
            </a:r>
            <a:r>
              <a:rPr lang="de-DE" sz="1500"/>
              <a:t>Use a set of </a:t>
            </a:r>
            <a:r>
              <a:rPr b="1" lang="de-DE" sz="1500"/>
              <a:t>guidance keyphrases</a:t>
            </a:r>
            <a:r>
              <a:rPr lang="de-DE" sz="1500"/>
              <a:t> (provided for each statement instance) to which the model attends to when generating text </a:t>
            </a:r>
            <a:r>
              <a:rPr i="1" lang="de-DE" sz="1500"/>
              <a:t>(“coherence anchors”)</a:t>
            </a:r>
            <a:r>
              <a:rPr lang="de-DE" sz="1500"/>
              <a:t> for long-form text generation (ArgGen, OpinionGen)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[Zhang et al, 2022] Use a pointer-generator blend which points to a (large) set of Wikipedia entities to ground generation in QA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DE" sz="1500"/>
              <a:t>[Zhou et al, 2022] Incorporate explicit generation of commonsense knowledge to improve dialogue response generation</a:t>
            </a:r>
            <a:endParaRPr sz="1500"/>
          </a:p>
          <a:p>
            <a:pPr indent="0" lvl="0" marL="91440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500"/>
              <a:t>Although PLMs </a:t>
            </a:r>
            <a:r>
              <a:rPr b="1" lang="de-DE" sz="1500"/>
              <a:t>likely encode </a:t>
            </a:r>
            <a:r>
              <a:rPr lang="de-DE" sz="1500"/>
              <a:t>all relevant information, making it </a:t>
            </a:r>
            <a:r>
              <a:rPr b="1" lang="de-DE" sz="1500"/>
              <a:t>explicit</a:t>
            </a:r>
            <a:r>
              <a:rPr lang="de-DE" sz="1500"/>
              <a:t> improves coherence.</a:t>
            </a:r>
            <a:endParaRPr sz="1500"/>
          </a:p>
          <a:p>
            <a:pPr indent="0" lvl="0" marL="91440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500"/>
              <a:t>  </a:t>
            </a:r>
            <a:endParaRPr/>
          </a:p>
        </p:txBody>
      </p:sp>
      <p:sp>
        <p:nvSpPr>
          <p:cNvPr id="962" name="Google Shape;962;p93"/>
          <p:cNvSpPr txBox="1"/>
          <p:nvPr>
            <p:ph idx="3" type="body"/>
          </p:nvPr>
        </p:nvSpPr>
        <p:spPr>
          <a:xfrm>
            <a:off x="334975" y="1165074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S</a:t>
            </a:r>
            <a:r>
              <a:rPr lang="de-DE"/>
              <a:t>tructured planning (in text gen)</a:t>
            </a:r>
            <a:endParaRPr/>
          </a:p>
        </p:txBody>
      </p:sp>
      <p:sp>
        <p:nvSpPr>
          <p:cNvPr id="963" name="Google Shape;963;p93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Next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3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65" name="Google Shape;965;p93"/>
          <p:cNvSpPr/>
          <p:nvPr/>
        </p:nvSpPr>
        <p:spPr>
          <a:xfrm>
            <a:off x="1147200" y="4336625"/>
            <a:ext cx="8082600" cy="42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4"/>
          <p:cNvSpPr txBox="1"/>
          <p:nvPr>
            <p:ph idx="2" type="body"/>
          </p:nvPr>
        </p:nvSpPr>
        <p:spPr>
          <a:xfrm>
            <a:off x="334975" y="1828400"/>
            <a:ext cx="10369500" cy="4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500"/>
              <a:t>  </a:t>
            </a:r>
            <a:endParaRPr/>
          </a:p>
        </p:txBody>
      </p:sp>
      <p:sp>
        <p:nvSpPr>
          <p:cNvPr id="972" name="Google Shape;972;p94"/>
          <p:cNvSpPr txBox="1"/>
          <p:nvPr>
            <p:ph idx="3" type="body"/>
          </p:nvPr>
        </p:nvSpPr>
        <p:spPr>
          <a:xfrm>
            <a:off x="334975" y="1165074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Structured planning (in text gen)</a:t>
            </a:r>
            <a:endParaRPr/>
          </a:p>
        </p:txBody>
      </p:sp>
      <p:sp>
        <p:nvSpPr>
          <p:cNvPr id="973" name="Google Shape;973;p9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-DE"/>
              <a:t>Next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94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75" name="Google Shape;97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525" y="1744151"/>
            <a:ext cx="5388949" cy="4626424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94"/>
          <p:cNvSpPr txBox="1"/>
          <p:nvPr/>
        </p:nvSpPr>
        <p:spPr>
          <a:xfrm>
            <a:off x="4596000" y="63554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i="1" lang="de-DE" sz="1300">
                <a:solidFill>
                  <a:schemeClr val="dk1"/>
                </a:solidFill>
              </a:rPr>
              <a:t>Image from [</a:t>
            </a:r>
            <a:r>
              <a:rPr i="1" lang="de-DE" sz="1300" u="sng">
                <a:solidFill>
                  <a:schemeClr val="hlink"/>
                </a:solidFill>
                <a:hlinkClick r:id="rId4"/>
              </a:rPr>
              <a:t>Hu et al, 2022</a:t>
            </a:r>
            <a:r>
              <a:rPr i="1" lang="de-DE" sz="1300">
                <a:solidFill>
                  <a:schemeClr val="dk1"/>
                </a:solidFill>
              </a:rPr>
              <a:t>] </a:t>
            </a:r>
            <a:endParaRPr i="1" sz="13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5"/>
          <p:cNvSpPr txBox="1"/>
          <p:nvPr>
            <p:ph idx="1" type="body"/>
          </p:nvPr>
        </p:nvSpPr>
        <p:spPr>
          <a:xfrm>
            <a:off x="340981" y="4725111"/>
            <a:ext cx="9594600" cy="11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Extracting &amp; editing knowledge</a:t>
            </a:r>
            <a:endParaRPr/>
          </a:p>
        </p:txBody>
      </p:sp>
      <p:sp>
        <p:nvSpPr>
          <p:cNvPr id="983" name="Google Shape;983;p95"/>
          <p:cNvSpPr txBox="1"/>
          <p:nvPr>
            <p:ph type="title"/>
          </p:nvPr>
        </p:nvSpPr>
        <p:spPr>
          <a:xfrm>
            <a:off x="384799" y="4296400"/>
            <a:ext cx="9599700" cy="14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984" name="Google Shape;984;p95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idx="2" type="body"/>
          </p:nvPr>
        </p:nvSpPr>
        <p:spPr>
          <a:xfrm>
            <a:off x="336006" y="1221198"/>
            <a:ext cx="95946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ChatGPT</a:t>
            </a:r>
            <a:endParaRPr/>
          </a:p>
        </p:txBody>
      </p:sp>
      <p:sp>
        <p:nvSpPr>
          <p:cNvPr id="352" name="Google Shape;352;p33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Intro</a:t>
            </a:r>
            <a:endParaRPr/>
          </a:p>
        </p:txBody>
      </p:sp>
      <p:sp>
        <p:nvSpPr>
          <p:cNvPr id="353" name="Google Shape;353;p33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4" name="Google Shape;354;p33"/>
          <p:cNvSpPr txBox="1"/>
          <p:nvPr>
            <p:ph idx="2" type="body"/>
          </p:nvPr>
        </p:nvSpPr>
        <p:spPr>
          <a:xfrm>
            <a:off x="3733050" y="5849207"/>
            <a:ext cx="55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Sample obtained from correspondence with ChatGPT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https://chat.openai.com/chat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037" y="628550"/>
            <a:ext cx="7076025" cy="5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6"/>
          <p:cNvSpPr txBox="1"/>
          <p:nvPr>
            <p:ph idx="2" type="body"/>
          </p:nvPr>
        </p:nvSpPr>
        <p:spPr>
          <a:xfrm>
            <a:off x="334975" y="1828400"/>
            <a:ext cx="10369500" cy="6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D</a:t>
            </a:r>
            <a:r>
              <a:rPr lang="de-DE"/>
              <a:t>iscovering (and updating) factual information encoded in PLMs</a:t>
            </a:r>
            <a:endParaRPr/>
          </a:p>
          <a:p>
            <a:pPr indent="-317500" lvl="1" marL="9144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LMs as KBs </a:t>
            </a:r>
            <a:r>
              <a:rPr lang="de-DE" sz="1500"/>
              <a:t>[Petroni et al, 2019]</a:t>
            </a:r>
            <a:r>
              <a:rPr lang="de-DE"/>
              <a:t>, do LMs have beliefs? </a:t>
            </a:r>
            <a:r>
              <a:rPr lang="de-DE" sz="1500"/>
              <a:t>[Hase et al, 2021]</a:t>
            </a:r>
            <a:endParaRPr/>
          </a:p>
        </p:txBody>
      </p:sp>
      <p:sp>
        <p:nvSpPr>
          <p:cNvPr id="991" name="Google Shape;991;p96"/>
          <p:cNvSpPr txBox="1"/>
          <p:nvPr>
            <p:ph idx="3" type="body"/>
          </p:nvPr>
        </p:nvSpPr>
        <p:spPr>
          <a:xfrm>
            <a:off x="334975" y="1165074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PLMs as knowledge bases</a:t>
            </a:r>
            <a:endParaRPr/>
          </a:p>
        </p:txBody>
      </p:sp>
      <p:sp>
        <p:nvSpPr>
          <p:cNvPr id="992" name="Google Shape;992;p96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993" name="Google Shape;993;p96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94" name="Google Shape;99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190" y="2793500"/>
            <a:ext cx="4507620" cy="34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96"/>
          <p:cNvSpPr txBox="1"/>
          <p:nvPr>
            <p:ph idx="2" type="body"/>
          </p:nvPr>
        </p:nvSpPr>
        <p:spPr>
          <a:xfrm>
            <a:off x="4034701" y="6310775"/>
            <a:ext cx="412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/>
              <a:t>Image from [</a:t>
            </a:r>
            <a:r>
              <a:rPr i="1" lang="de-DE" sz="1300" u="sng">
                <a:solidFill>
                  <a:schemeClr val="hlink"/>
                </a:solidFill>
                <a:hlinkClick r:id="rId4"/>
              </a:rPr>
              <a:t>Petroni et al, 2019</a:t>
            </a:r>
            <a:r>
              <a:rPr i="1" lang="de-DE" sz="1300"/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7"/>
          <p:cNvSpPr txBox="1"/>
          <p:nvPr>
            <p:ph idx="2" type="body"/>
          </p:nvPr>
        </p:nvSpPr>
        <p:spPr>
          <a:xfrm>
            <a:off x="334975" y="1752200"/>
            <a:ext cx="10369500" cy="6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Discovering (and updating) factual information encoded in PLMs</a:t>
            </a:r>
            <a:endParaRPr sz="1500"/>
          </a:p>
          <a:p>
            <a:pPr indent="-317500" lvl="1" marL="9144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Model (knowledge) editing </a:t>
            </a:r>
            <a:r>
              <a:rPr lang="de-DE" sz="1500"/>
              <a:t>[Zhu2020, DeCao2021, Mitchell2022, Meng2022,...]</a:t>
            </a:r>
            <a:r>
              <a:rPr lang="de-DE"/>
              <a:t> </a:t>
            </a:r>
            <a:endParaRPr/>
          </a:p>
        </p:txBody>
      </p:sp>
      <p:sp>
        <p:nvSpPr>
          <p:cNvPr id="1002" name="Google Shape;1002;p97"/>
          <p:cNvSpPr txBox="1"/>
          <p:nvPr>
            <p:ph idx="3" type="body"/>
          </p:nvPr>
        </p:nvSpPr>
        <p:spPr>
          <a:xfrm>
            <a:off x="334975" y="1165074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Editing PLMs</a:t>
            </a:r>
            <a:endParaRPr/>
          </a:p>
        </p:txBody>
      </p:sp>
      <p:sp>
        <p:nvSpPr>
          <p:cNvPr id="1003" name="Google Shape;1003;p97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1004" name="Google Shape;1004;p97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005" name="Google Shape;1005;p97"/>
          <p:cNvPicPr preferRelativeResize="0"/>
          <p:nvPr/>
        </p:nvPicPr>
        <p:blipFill/>
        <p:spPr>
          <a:xfrm>
            <a:off x="1007875" y="2478225"/>
            <a:ext cx="10176246" cy="4070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97"/>
          <p:cNvSpPr txBox="1"/>
          <p:nvPr>
            <p:ph idx="2" type="body"/>
          </p:nvPr>
        </p:nvSpPr>
        <p:spPr>
          <a:xfrm>
            <a:off x="4034701" y="6615575"/>
            <a:ext cx="412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/>
              <a:t>Image from [</a:t>
            </a:r>
            <a:r>
              <a:rPr i="1" lang="de-DE" sz="1300" u="sng">
                <a:solidFill>
                  <a:schemeClr val="hlink"/>
                </a:solidFill>
                <a:hlinkClick r:id="rId3"/>
              </a:rPr>
              <a:t>Meng et al, 2022</a:t>
            </a:r>
            <a:r>
              <a:rPr i="1" lang="de-DE" sz="1300"/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8"/>
          <p:cNvSpPr txBox="1"/>
          <p:nvPr>
            <p:ph idx="2" type="body"/>
          </p:nvPr>
        </p:nvSpPr>
        <p:spPr>
          <a:xfrm>
            <a:off x="334975" y="1752200"/>
            <a:ext cx="10369500" cy="6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Discovering (and updating) factual information encoded in PLMs</a:t>
            </a:r>
            <a:endParaRPr sz="1500"/>
          </a:p>
          <a:p>
            <a:pPr indent="-317500" lvl="1" marL="9144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Model (knowledge) editing </a:t>
            </a:r>
            <a:r>
              <a:rPr lang="de-DE" sz="1500"/>
              <a:t>[Zhu2020, DeCao2021, Mitchell2022, Meng2022,...]</a:t>
            </a:r>
            <a:r>
              <a:rPr lang="de-DE"/>
              <a:t> </a:t>
            </a:r>
            <a:endParaRPr/>
          </a:p>
        </p:txBody>
      </p:sp>
      <p:sp>
        <p:nvSpPr>
          <p:cNvPr id="1013" name="Google Shape;1013;p98"/>
          <p:cNvSpPr txBox="1"/>
          <p:nvPr>
            <p:ph idx="3" type="body"/>
          </p:nvPr>
        </p:nvSpPr>
        <p:spPr>
          <a:xfrm>
            <a:off x="334975" y="1165074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Editing PLMs</a:t>
            </a:r>
            <a:endParaRPr/>
          </a:p>
        </p:txBody>
      </p:sp>
      <p:sp>
        <p:nvSpPr>
          <p:cNvPr id="1014" name="Google Shape;1014;p9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1015" name="Google Shape;1015;p98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16" name="Google Shape;1016;p98"/>
          <p:cNvSpPr txBox="1"/>
          <p:nvPr>
            <p:ph idx="2" type="body"/>
          </p:nvPr>
        </p:nvSpPr>
        <p:spPr>
          <a:xfrm>
            <a:off x="4034701" y="5320175"/>
            <a:ext cx="412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/>
              <a:t>Image from [</a:t>
            </a:r>
            <a:r>
              <a:rPr i="1" lang="de-DE" sz="1300" u="sng">
                <a:solidFill>
                  <a:schemeClr val="hlink"/>
                </a:solidFill>
                <a:hlinkClick r:id="rId3"/>
              </a:rPr>
              <a:t>Meng et al, 2022</a:t>
            </a:r>
            <a:r>
              <a:rPr i="1" lang="de-DE" sz="1300"/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7" name="Google Shape;101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250" y="2558900"/>
            <a:ext cx="5459500" cy="27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9"/>
          <p:cNvSpPr txBox="1"/>
          <p:nvPr>
            <p:ph idx="1" type="body"/>
          </p:nvPr>
        </p:nvSpPr>
        <p:spPr>
          <a:xfrm>
            <a:off x="340981" y="4725111"/>
            <a:ext cx="9594600" cy="11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Improving in-context learning</a:t>
            </a:r>
            <a:endParaRPr/>
          </a:p>
        </p:txBody>
      </p:sp>
      <p:sp>
        <p:nvSpPr>
          <p:cNvPr id="1024" name="Google Shape;1024;p99"/>
          <p:cNvSpPr txBox="1"/>
          <p:nvPr>
            <p:ph type="title"/>
          </p:nvPr>
        </p:nvSpPr>
        <p:spPr>
          <a:xfrm>
            <a:off x="384799" y="4296400"/>
            <a:ext cx="9599700" cy="14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1025" name="Google Shape;1025;p99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0"/>
          <p:cNvSpPr txBox="1"/>
          <p:nvPr>
            <p:ph idx="2" type="body"/>
          </p:nvPr>
        </p:nvSpPr>
        <p:spPr>
          <a:xfrm>
            <a:off x="334975" y="1752200"/>
            <a:ext cx="103695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Recall</a:t>
            </a:r>
            <a:r>
              <a:rPr lang="de-DE"/>
              <a:t>: in-context learning </a:t>
            </a:r>
            <a:r>
              <a:rPr b="1" lang="de-DE"/>
              <a:t>≈</a:t>
            </a:r>
            <a:r>
              <a:rPr lang="de-DE"/>
              <a:t> fine-tuning on in-context 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Selecting hard examples improves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A</a:t>
            </a:r>
            <a:r>
              <a:rPr lang="de-DE"/>
              <a:t>ccess to model parameters is </a:t>
            </a:r>
            <a:r>
              <a:rPr b="1" lang="de-DE"/>
              <a:t>not required</a:t>
            </a:r>
            <a:r>
              <a:rPr lang="de-DE"/>
              <a:t> (multiple runs are however)</a:t>
            </a:r>
            <a:endParaRPr/>
          </a:p>
        </p:txBody>
      </p:sp>
      <p:sp>
        <p:nvSpPr>
          <p:cNvPr id="1032" name="Google Shape;1032;p100"/>
          <p:cNvSpPr txBox="1"/>
          <p:nvPr>
            <p:ph idx="3" type="body"/>
          </p:nvPr>
        </p:nvSpPr>
        <p:spPr>
          <a:xfrm>
            <a:off x="334975" y="1165074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Prompting &amp; in-context learning</a:t>
            </a:r>
            <a:endParaRPr/>
          </a:p>
        </p:txBody>
      </p:sp>
      <p:sp>
        <p:nvSpPr>
          <p:cNvPr id="1033" name="Google Shape;1033;p100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1034" name="Google Shape;1034;p100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035" name="Google Shape;10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48800"/>
            <a:ext cx="11887200" cy="35736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00"/>
          <p:cNvSpPr txBox="1"/>
          <p:nvPr>
            <p:ph idx="2" type="body"/>
          </p:nvPr>
        </p:nvSpPr>
        <p:spPr>
          <a:xfrm>
            <a:off x="4034701" y="6310775"/>
            <a:ext cx="412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/>
              <a:t>Image from [</a:t>
            </a:r>
            <a:r>
              <a:rPr i="1" lang="de-DE" sz="1300" u="sng">
                <a:solidFill>
                  <a:schemeClr val="hlink"/>
                </a:solidFill>
                <a:hlinkClick r:id="rId4"/>
              </a:rPr>
              <a:t>Pitis et al, 2023</a:t>
            </a:r>
            <a:r>
              <a:rPr i="1" lang="de-DE" sz="1300"/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1"/>
          <p:cNvSpPr txBox="1"/>
          <p:nvPr>
            <p:ph idx="2" type="body"/>
          </p:nvPr>
        </p:nvSpPr>
        <p:spPr>
          <a:xfrm>
            <a:off x="334975" y="1752200"/>
            <a:ext cx="103695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Chain-of-thought prompting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Prompt models with a series of </a:t>
            </a:r>
            <a:r>
              <a:rPr b="1" lang="de-DE"/>
              <a:t>reasoning steps</a:t>
            </a:r>
            <a:r>
              <a:rPr lang="de-DE"/>
              <a:t> prefixed to the answer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-DE"/>
              <a:t>Access to model parameters is </a:t>
            </a:r>
            <a:r>
              <a:rPr b="1" lang="de-DE"/>
              <a:t>not required</a:t>
            </a:r>
            <a:r>
              <a:rPr lang="de-DE"/>
              <a:t> (multiple runs are however)</a:t>
            </a:r>
            <a:endParaRPr/>
          </a:p>
        </p:txBody>
      </p:sp>
      <p:sp>
        <p:nvSpPr>
          <p:cNvPr id="1043" name="Google Shape;1043;p101"/>
          <p:cNvSpPr txBox="1"/>
          <p:nvPr>
            <p:ph idx="3" type="body"/>
          </p:nvPr>
        </p:nvSpPr>
        <p:spPr>
          <a:xfrm>
            <a:off x="334975" y="1165074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Prompting &amp; in-context learning</a:t>
            </a:r>
            <a:endParaRPr/>
          </a:p>
        </p:txBody>
      </p:sp>
      <p:sp>
        <p:nvSpPr>
          <p:cNvPr id="1044" name="Google Shape;1044;p101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1045" name="Google Shape;1045;p101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46" name="Google Shape;1046;p101"/>
          <p:cNvSpPr txBox="1"/>
          <p:nvPr>
            <p:ph idx="2" type="body"/>
          </p:nvPr>
        </p:nvSpPr>
        <p:spPr>
          <a:xfrm>
            <a:off x="4034701" y="6539375"/>
            <a:ext cx="412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/>
              <a:t>Image from [</a:t>
            </a:r>
            <a:r>
              <a:rPr i="1" lang="de-DE" sz="1300" u="sng">
                <a:solidFill>
                  <a:schemeClr val="hlink"/>
                </a:solidFill>
                <a:hlinkClick r:id="rId3"/>
              </a:rPr>
              <a:t>Wei et al, 2023</a:t>
            </a:r>
            <a:r>
              <a:rPr i="1" lang="de-DE" sz="1300"/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7" name="Google Shape;104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625" y="2869100"/>
            <a:ext cx="6944752" cy="347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02"/>
          <p:cNvSpPr txBox="1"/>
          <p:nvPr>
            <p:ph idx="2" type="body"/>
          </p:nvPr>
        </p:nvSpPr>
        <p:spPr>
          <a:xfrm>
            <a:off x="334975" y="1752200"/>
            <a:ext cx="103695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b="1" lang="de-DE"/>
              <a:t>Structured prompting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Increases the number of ICL samples (otherwise limited by context window)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de-DE"/>
              <a:t>Rescaled attention </a:t>
            </a:r>
            <a:r>
              <a:rPr b="1" lang="de-DE"/>
              <a:t>=</a:t>
            </a:r>
            <a:r>
              <a:rPr lang="de-DE"/>
              <a:t> self-attention, but test </a:t>
            </a:r>
            <a:r>
              <a:rPr lang="de-DE"/>
              <a:t>input attention is </a:t>
            </a:r>
            <a:r>
              <a:rPr b="1" lang="de-DE"/>
              <a:t>scaled by</a:t>
            </a:r>
            <a:r>
              <a:rPr lang="de-DE"/>
              <a:t> </a:t>
            </a:r>
            <a:r>
              <a:rPr b="1" lang="de-DE"/>
              <a:t>M</a:t>
            </a:r>
            <a:endParaRPr/>
          </a:p>
        </p:txBody>
      </p:sp>
      <p:sp>
        <p:nvSpPr>
          <p:cNvPr id="1054" name="Google Shape;1054;p102"/>
          <p:cNvSpPr txBox="1"/>
          <p:nvPr>
            <p:ph idx="3" type="body"/>
          </p:nvPr>
        </p:nvSpPr>
        <p:spPr>
          <a:xfrm>
            <a:off x="334975" y="1165074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Prompting &amp; in-context learning</a:t>
            </a:r>
            <a:endParaRPr/>
          </a:p>
        </p:txBody>
      </p:sp>
      <p:sp>
        <p:nvSpPr>
          <p:cNvPr id="1055" name="Google Shape;1055;p10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1056" name="Google Shape;1056;p102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57" name="Google Shape;1057;p102"/>
          <p:cNvSpPr txBox="1"/>
          <p:nvPr>
            <p:ph idx="2" type="body"/>
          </p:nvPr>
        </p:nvSpPr>
        <p:spPr>
          <a:xfrm>
            <a:off x="4034701" y="6539375"/>
            <a:ext cx="412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/>
              <a:t>Image from [</a:t>
            </a:r>
            <a:r>
              <a:rPr i="1" lang="de-DE" sz="1300" u="sng">
                <a:solidFill>
                  <a:schemeClr val="hlink"/>
                </a:solidFill>
                <a:hlinkClick r:id="rId3"/>
              </a:rPr>
              <a:t>Hao et al, 2022</a:t>
            </a:r>
            <a:r>
              <a:rPr i="1" lang="de-DE" sz="1300"/>
              <a:t>]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38" y="2809450"/>
            <a:ext cx="907732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03"/>
          <p:cNvSpPr txBox="1"/>
          <p:nvPr>
            <p:ph idx="1" type="body"/>
          </p:nvPr>
        </p:nvSpPr>
        <p:spPr>
          <a:xfrm>
            <a:off x="340981" y="4725111"/>
            <a:ext cx="9594600" cy="11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Explaining &amp; multi-document summarization</a:t>
            </a:r>
            <a:endParaRPr/>
          </a:p>
        </p:txBody>
      </p:sp>
      <p:sp>
        <p:nvSpPr>
          <p:cNvPr id="1065" name="Google Shape;1065;p103"/>
          <p:cNvSpPr txBox="1"/>
          <p:nvPr>
            <p:ph type="title"/>
          </p:nvPr>
        </p:nvSpPr>
        <p:spPr>
          <a:xfrm>
            <a:off x="384799" y="4296400"/>
            <a:ext cx="9599700" cy="14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1066" name="Google Shape;1066;p103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4"/>
          <p:cNvSpPr txBox="1"/>
          <p:nvPr>
            <p:ph idx="3" type="body"/>
          </p:nvPr>
        </p:nvSpPr>
        <p:spPr>
          <a:xfrm>
            <a:off x="334975" y="1165074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PLMs as explainers/summarizers</a:t>
            </a:r>
            <a:endParaRPr/>
          </a:p>
        </p:txBody>
      </p:sp>
      <p:sp>
        <p:nvSpPr>
          <p:cNvPr id="1073" name="Google Shape;1073;p10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1074" name="Google Shape;1074;p104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075" name="Google Shape;107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00" y="2038549"/>
            <a:ext cx="69342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4"/>
          <p:cNvSpPr txBox="1"/>
          <p:nvPr>
            <p:ph idx="2" type="body"/>
          </p:nvPr>
        </p:nvSpPr>
        <p:spPr>
          <a:xfrm>
            <a:off x="3324003" y="61467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ChatGPT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5"/>
          <p:cNvSpPr txBox="1"/>
          <p:nvPr>
            <p:ph idx="3" type="body"/>
          </p:nvPr>
        </p:nvSpPr>
        <p:spPr>
          <a:xfrm>
            <a:off x="334975" y="1165074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PLMs as explainers</a:t>
            </a:r>
            <a:r>
              <a:rPr lang="de-DE"/>
              <a:t>/summarizers</a:t>
            </a:r>
            <a:endParaRPr/>
          </a:p>
        </p:txBody>
      </p:sp>
      <p:sp>
        <p:nvSpPr>
          <p:cNvPr id="1083" name="Google Shape;1083;p105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Next steps</a:t>
            </a:r>
            <a:endParaRPr/>
          </a:p>
        </p:txBody>
      </p:sp>
      <p:sp>
        <p:nvSpPr>
          <p:cNvPr id="1084" name="Google Shape;1084;p105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85" name="Google Shape;1085;p105"/>
          <p:cNvSpPr txBox="1"/>
          <p:nvPr>
            <p:ph idx="2" type="body"/>
          </p:nvPr>
        </p:nvSpPr>
        <p:spPr>
          <a:xfrm>
            <a:off x="3324003" y="55371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ChatGPT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6" name="Google Shape;108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375" y="2182811"/>
            <a:ext cx="695325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Intro</a:t>
            </a:r>
            <a:endParaRPr/>
          </a:p>
        </p:txBody>
      </p:sp>
      <p:sp>
        <p:nvSpPr>
          <p:cNvPr id="361" name="Google Shape;361;p34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62" name="Google Shape;3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000" y="0"/>
            <a:ext cx="8007173" cy="646283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 txBox="1"/>
          <p:nvPr>
            <p:ph idx="2" type="body"/>
          </p:nvPr>
        </p:nvSpPr>
        <p:spPr>
          <a:xfrm>
            <a:off x="3114728" y="648873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Taken from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Practical Guide for LLMs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6"/>
          <p:cNvSpPr txBox="1"/>
          <p:nvPr>
            <p:ph idx="2" type="body"/>
          </p:nvPr>
        </p:nvSpPr>
        <p:spPr>
          <a:xfrm>
            <a:off x="340975" y="2359725"/>
            <a:ext cx="10369500" cy="8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500"/>
              <a:t>  </a:t>
            </a:r>
            <a:endParaRPr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1093" name="Google Shape;1093;p106"/>
          <p:cNvSpPr txBox="1"/>
          <p:nvPr>
            <p:ph idx="3" type="body"/>
          </p:nvPr>
        </p:nvSpPr>
        <p:spPr>
          <a:xfrm>
            <a:off x="340975" y="1174424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Takeaways</a:t>
            </a:r>
            <a:endParaRPr/>
          </a:p>
        </p:txBody>
      </p:sp>
      <p:sp>
        <p:nvSpPr>
          <p:cNvPr id="1094" name="Google Shape;1094;p106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Takeaways</a:t>
            </a:r>
            <a:endParaRPr/>
          </a:p>
        </p:txBody>
      </p:sp>
      <p:sp>
        <p:nvSpPr>
          <p:cNvPr id="1095" name="Google Shape;1095;p106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96" name="Google Shape;1096;p106"/>
          <p:cNvSpPr txBox="1"/>
          <p:nvPr>
            <p:ph idx="2" type="body"/>
          </p:nvPr>
        </p:nvSpPr>
        <p:spPr>
          <a:xfrm>
            <a:off x="340975" y="1817075"/>
            <a:ext cx="10693800" cy="49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spcBef>
                <a:spcPts val="267"/>
              </a:spcBef>
              <a:spcAft>
                <a:spcPts val="0"/>
              </a:spcAft>
              <a:buSzPts val="1500"/>
              <a:buChar char="●"/>
            </a:pPr>
            <a:r>
              <a:rPr lang="de-DE" u="sng"/>
              <a:t>Outstanding points: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e-DE"/>
              <a:t>Controllability</a:t>
            </a:r>
            <a:r>
              <a:rPr lang="de-DE"/>
              <a:t> and </a:t>
            </a:r>
            <a:r>
              <a:rPr b="1" lang="de-DE"/>
              <a:t>safety</a:t>
            </a:r>
            <a:r>
              <a:rPr lang="de-DE"/>
              <a:t>: soft constraints (RLHF) can be bypassed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Explainability: where is (factual) knowledge </a:t>
            </a:r>
            <a:r>
              <a:rPr b="1" lang="de-DE"/>
              <a:t>stored</a:t>
            </a:r>
            <a:r>
              <a:rPr lang="de-DE"/>
              <a:t>? How can incorrect (biased?) knowledge be </a:t>
            </a:r>
            <a:r>
              <a:rPr b="1" lang="de-DE"/>
              <a:t>edited </a:t>
            </a:r>
            <a:r>
              <a:rPr lang="de-DE"/>
              <a:t>(without retraining)?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Slow thinking: </a:t>
            </a:r>
            <a:r>
              <a:rPr b="1" lang="de-DE"/>
              <a:t>planning</a:t>
            </a:r>
            <a:r>
              <a:rPr lang="de-DE"/>
              <a:t>, </a:t>
            </a:r>
            <a:r>
              <a:rPr b="1" lang="de-DE"/>
              <a:t>reasoning</a:t>
            </a:r>
            <a:r>
              <a:rPr lang="de-DE"/>
              <a:t>, substance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e-DE"/>
              <a:t>Arithmetic</a:t>
            </a:r>
            <a:r>
              <a:rPr lang="de-DE"/>
              <a:t>, </a:t>
            </a:r>
            <a:r>
              <a:rPr b="1" lang="de-DE" u="sng"/>
              <a:t>factuality</a:t>
            </a:r>
            <a:r>
              <a:rPr lang="de-DE"/>
              <a:t> – they </a:t>
            </a:r>
            <a:r>
              <a:rPr b="1" lang="de-DE"/>
              <a:t>can’t</a:t>
            </a:r>
            <a:r>
              <a:rPr lang="de-DE"/>
              <a:t> always be trusted to provide </a:t>
            </a:r>
            <a:r>
              <a:rPr b="1" lang="de-DE"/>
              <a:t>correct information </a:t>
            </a:r>
            <a:r>
              <a:rPr lang="de-DE"/>
              <a:t>(hallucinations)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Niche applications: where data is</a:t>
            </a:r>
            <a:r>
              <a:rPr b="1" lang="de-DE"/>
              <a:t> sparsely represented </a:t>
            </a:r>
            <a:r>
              <a:rPr lang="de-DE"/>
              <a:t>in training corpora</a:t>
            </a:r>
            <a:br>
              <a:rPr lang="de-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u="sng"/>
              <a:t>Opinions: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Work on finding novel architectures doesn’t make much sense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de-DE"/>
              <a:t>Choose a PLM, tune/adapt/</a:t>
            </a:r>
            <a:r>
              <a:rPr b="1" lang="de-DE"/>
              <a:t>align</a:t>
            </a:r>
            <a:r>
              <a:rPr lang="de-DE"/>
              <a:t> it to your use-case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Use PLMs to </a:t>
            </a:r>
            <a:r>
              <a:rPr b="1" lang="de-DE"/>
              <a:t>augment</a:t>
            </a:r>
            <a:r>
              <a:rPr lang="de-DE"/>
              <a:t> </a:t>
            </a:r>
            <a:r>
              <a:rPr b="1" lang="de-DE"/>
              <a:t>existing datasets</a:t>
            </a:r>
            <a:r>
              <a:rPr lang="de-DE"/>
              <a:t> – self-explaining, reasoning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e-DE"/>
              <a:t>Prompt </a:t>
            </a:r>
            <a:r>
              <a:rPr lang="de-DE"/>
              <a:t>tuning / ICL sample selection</a:t>
            </a:r>
            <a:r>
              <a:rPr b="1" lang="de-DE"/>
              <a:t> very important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e-DE"/>
              <a:t>Difficult to evaluate</a:t>
            </a:r>
            <a:r>
              <a:rPr lang="de-DE"/>
              <a:t> how good the models are: </a:t>
            </a:r>
            <a:r>
              <a:rPr i="1" lang="de-DE"/>
              <a:t>memorization</a:t>
            </a:r>
            <a:r>
              <a:rPr lang="de-DE"/>
              <a:t> vs </a:t>
            </a:r>
            <a:r>
              <a:rPr lang="de-DE" u="sng"/>
              <a:t>understanding</a:t>
            </a:r>
            <a:endParaRPr u="sng"/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7"/>
          <p:cNvSpPr txBox="1"/>
          <p:nvPr>
            <p:ph idx="3" type="body"/>
          </p:nvPr>
        </p:nvSpPr>
        <p:spPr>
          <a:xfrm>
            <a:off x="212825" y="2290775"/>
            <a:ext cx="11635800" cy="277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Thanks!</a:t>
            </a:r>
            <a:endParaRPr/>
          </a:p>
        </p:txBody>
      </p:sp>
      <p:sp>
        <p:nvSpPr>
          <p:cNvPr id="1103" name="Google Shape;1103;p107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Questions</a:t>
            </a:r>
            <a:endParaRPr/>
          </a:p>
        </p:txBody>
      </p:sp>
      <p:sp>
        <p:nvSpPr>
          <p:cNvPr id="1104" name="Google Shape;1104;p107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8"/>
          <p:cNvSpPr txBox="1"/>
          <p:nvPr>
            <p:ph idx="2" type="body"/>
          </p:nvPr>
        </p:nvSpPr>
        <p:spPr>
          <a:xfrm>
            <a:off x="334975" y="1677450"/>
            <a:ext cx="11736900" cy="388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[Transformer] </a:t>
            </a: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Vaswani, Ashish, et al. "Attention is all you need." Advances in neural information processing systems 30 (2017).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[BERT] Devlin, Jacob, et al. "Bert: Pre-training of deep bidirectional transformers for language understanding." arXiv preprint arXiv:1810.04805 (2018).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[BART] Lewis, Mike, et al. "Bart: Denoising sequence-to-sequence pre-training for natural language generation, translation, and comprehension." arXiv preprint arXiv:1910.13461 (2019).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[ELMo] Peters, M. E., et al. "Deep contextualized word representations. arXiv 2018." arXiv preprint arXiv:1802.05365 12 (1802).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[GPT] Radford, Alec, et al. "Improving language understanding by generative pre-training." (2018).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[ULMFit] Howard, Jeremy, and Sebastian Ruder. "Universal language model fine-tuning for text classification." arXiv preprint arXiv:1801.06146 (2018).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[AdapterHub] Pfeiffer, Jonas, et al. "Adapterhub: A framework for adapting transformers." arXiv preprint arXiv:2007.07779 (2020).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[GPT3] Brown, Tom, et al. "Language models are few-shot learners." Advances in neural information processing systems 33 (2020): 1877-1901.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[FewShot] Gao, Tianyu, Adam Fisch, and Danqi Chen. "Making pre-trained language models better few-shot learners." arXiv preprint arXiv:2012.15723 (2020).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[Prompting] Radford, Alec, et al. "Improving language understanding by generative pre-training." (2018).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[0shotReas] Kojima, Takeshi, et al. "Large Language Models are Zero-Shot Reasoners." arXiv preprint arXiv:2205.11916 (2022).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[not0shotcom] Ruis, Laura, et al. "Large language models are not zero-shot communicators." arXiv preprint arXiv:2210.14986 (2022).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[RLHF] Christiano, Paul F., et al. "Deep reinforcement learning from human preferences." Advances in neural information processing systems 30 (2017).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[DoubLL-E2] Rassin, Royi, Shauli Ravfogel, and Yoav Goldberg. "DALLE-2 is Seeing Double: Flaws in Word-to-Concept Mapping in Text2Image Models." arXiv preprint arXiv:2210.10606 (2022).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[Longformer] Beltagy, Iz, Matthew E. Peters, and Arman Cohan. "Longformer: The long-document transformer." arXiv preprint arXiv:2004.05150 (2020).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[Thinkb4speak] Zhou, Pei, et al. "Think before you speak: Using self-talk to generate implicit commonsense knowledge for response generation." arXiv preprint arXiv:2110.08501 (2021).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[BenderKoller] Bender, Emily M., and Alexander Koller. "Climbing towards NLU: On meaning, form, and understanding in the age of data." Proceedings of the 58th annual meeting of the association for computational linguistics. 2020.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111" name="Google Shape;1111;p108"/>
          <p:cNvSpPr txBox="1"/>
          <p:nvPr>
            <p:ph idx="3" type="body"/>
          </p:nvPr>
        </p:nvSpPr>
        <p:spPr>
          <a:xfrm>
            <a:off x="336000" y="1119749"/>
            <a:ext cx="9594600" cy="55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References</a:t>
            </a:r>
            <a:endParaRPr/>
          </a:p>
        </p:txBody>
      </p:sp>
      <p:sp>
        <p:nvSpPr>
          <p:cNvPr id="1112" name="Google Shape;1112;p10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References</a:t>
            </a:r>
            <a:endParaRPr/>
          </a:p>
        </p:txBody>
      </p:sp>
      <p:sp>
        <p:nvSpPr>
          <p:cNvPr id="1113" name="Google Shape;1113;p108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9"/>
          <p:cNvSpPr txBox="1"/>
          <p:nvPr>
            <p:ph idx="2" type="body"/>
          </p:nvPr>
        </p:nvSpPr>
        <p:spPr>
          <a:xfrm>
            <a:off x="334975" y="1677450"/>
            <a:ext cx="11736900" cy="50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[DiscGen] McKeown, Kathleen R. "Discourse strategies for generating natural-language text." Artificial intelligence 27.1 (1985): 1-41.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[Neg] Hosseini, Arian, et al. "Understanding by understanding not: Modeling negation in language models." </a:t>
            </a:r>
            <a:r>
              <a:rPr i="1" lang="de-DE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arXiv:2105.03519</a:t>
            </a: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 (2021).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[KPPlan] Hu, Zhe, et al. "PLANET: Dynamic Content Planning in Autoregressive Transformers for Long-form Text Generation." </a:t>
            </a:r>
            <a:r>
              <a:rPr i="1" lang="de-DE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arXiv:2203.09100</a:t>
            </a: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 (2022).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[PointerPlan] Zhang, Zhihan, et al. "A Unified Encoder-Decoder Framework with Entity Memory." </a:t>
            </a:r>
            <a:r>
              <a:rPr i="1" lang="de-DE" sz="1000">
                <a:solidFill>
                  <a:srgbClr val="222222"/>
                </a:solidFill>
                <a:highlight>
                  <a:srgbClr val="FFFFFF"/>
                </a:highlight>
              </a:rPr>
              <a:t>arXiv preprint arXiv:2210.03273</a:t>
            </a: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 (2022).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[ThinkPlan] Zhou, Pei, et al. "Think Before You Speak: Explicitly Generating Implicit Commonsense Knowledge for Response Generation." Proceedings of the 60th Annual Meeting of the Association for Computational Linguistics (Volume 1: Long Papers). 2022.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[RLHF] Stiennon, Nisan, et al. "Learning to summarize with human feedback." Advances in Neural Information Processing Systems 33 (2020): 3008-3021.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[bVAE] Higgins, Irina, et al. "beta-vae: Learning basic visual concepts with a constrained variational framework." (2016).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[LMKB] Petroni, Fabio, et al. "Language models as knowledge bases?." arXiv preprint arXiv:1909.01066 (2019).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[LMCons] Elazar, Yanai, et al. "Measuring and improving consistency in pretrained language models." Transactions of the Association for Computational Linguistics 9 (2021): 1012-1031.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[LMBel] Hase, Peter, et al. "Do language models have beliefs? methods for detecting, updating, and visualizing model beliefs." arXiv preprint arXiv:2111.13654 (2021).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[LMKE] De Cao, Nicola, Wilker Aziz, and Ivan Titov. "Editing factual knowledge in language models." arXiv preprint arXiv:2104.08164 (2021).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[ROME] Meng, Kevin, et al. "Locating and editing factual associations in gpt." Advances in Neural Information Processing Systems. 2022.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[MEND] Mitchell, Eric, et al. "Fast model editing at scale." arXiv preprint arXiv:2110.11309 (2021).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[MemMod] Zhu, Chen, et al. "Modifying memories in transformer models." arXiv preprint arXiv:2012.00363 (2020).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[Sparsemax] Martins, Andre, and Ramon Astudillo. "From softmax to sparsemax: A sparse model of attention and multi-label classification." International conference on machine learning. PMLR, 2016.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[AdaptSparseTRF] Correia, Gonçalo M., Vlad Niculae, and André FT Martins. "Adaptively sparse transformers." arXiv preprint arXiv:1909.00015 (2019).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[SparseS2S] Peters, Ben, Vlad Niculae, and André FT Martins. "Sparse sequence-to-sequence models." arXiv preprint arXiv:1905.05702 (2019).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[MoE] Fedus, William, Barret Zoph, and Noam Shazeer. "Switch transformers: Scaling to trillion parameter models with simple and efficient sparsity." (2021).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[HardKuma] Bastings, Jasmijn, Wilker Aziz, and Ivan Titov. "Interpretable neural predictions with differentiable binary variables." arXiv preprint arXiv:1905.08160 (2019).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[L0drop] Louizos, Christos, Max Welling, and Diederik P. Kingma. "Learning sparse neural networks through $ L_0 $ regularization." arXiv preprint arXiv:1712.01312 (2017).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[SlotAttn] Locatello, Francesco, et al. "Object-centric learning with slot attention." Advances in Neural Information Processing Systems 33 (2020): 11525-11538.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[ArchBottle] Pimentel, Tiago, et al. "The Architectural Bottleneck Principle." arXiv preprint arXiv:2211.06420 (2022).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[NLPAnalysis] Belinkov, Yonatan, and James Glass. "Analysis methods in neural language processing: A survey." Transactions of the Association for Computational Linguistics 7 (2019): 49-72.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[VQVAE] Van Den Oord, Aaron, and Oriol Vinyals. "Neural discrete representation learning." Advances in neural information processing systems 30 (2017).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[CompTRF] Rae, Jack W., et al. "Compressive transformers for long-range sequence modelling." arXiv preprint arXiv:1911.05507 (2019).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120" name="Google Shape;1120;p109"/>
          <p:cNvSpPr txBox="1"/>
          <p:nvPr>
            <p:ph idx="3" type="body"/>
          </p:nvPr>
        </p:nvSpPr>
        <p:spPr>
          <a:xfrm>
            <a:off x="336000" y="1119749"/>
            <a:ext cx="9594600" cy="55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References</a:t>
            </a:r>
            <a:endParaRPr/>
          </a:p>
        </p:txBody>
      </p:sp>
      <p:sp>
        <p:nvSpPr>
          <p:cNvPr id="1121" name="Google Shape;1121;p109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References</a:t>
            </a:r>
            <a:endParaRPr/>
          </a:p>
        </p:txBody>
      </p:sp>
      <p:sp>
        <p:nvSpPr>
          <p:cNvPr id="1122" name="Google Shape;1122;p109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0"/>
          <p:cNvSpPr txBox="1"/>
          <p:nvPr>
            <p:ph idx="1" type="body"/>
          </p:nvPr>
        </p:nvSpPr>
        <p:spPr>
          <a:xfrm>
            <a:off x="340981" y="4725111"/>
            <a:ext cx="9594600" cy="11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Solutions?</a:t>
            </a:r>
            <a:endParaRPr/>
          </a:p>
        </p:txBody>
      </p:sp>
      <p:sp>
        <p:nvSpPr>
          <p:cNvPr id="1129" name="Google Shape;1129;p110"/>
          <p:cNvSpPr txBox="1"/>
          <p:nvPr>
            <p:ph type="title"/>
          </p:nvPr>
        </p:nvSpPr>
        <p:spPr>
          <a:xfrm>
            <a:off x="384799" y="4296400"/>
            <a:ext cx="9599700" cy="14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Solutions</a:t>
            </a:r>
            <a:endParaRPr/>
          </a:p>
        </p:txBody>
      </p:sp>
      <p:sp>
        <p:nvSpPr>
          <p:cNvPr id="1130" name="Google Shape;1130;p110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1"/>
          <p:cNvSpPr txBox="1"/>
          <p:nvPr>
            <p:ph idx="2" type="body"/>
          </p:nvPr>
        </p:nvSpPr>
        <p:spPr>
          <a:xfrm>
            <a:off x="335997" y="1783225"/>
            <a:ext cx="10369500" cy="361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267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Huge</a:t>
            </a:r>
            <a:r>
              <a:rPr b="1" lang="de-DE"/>
              <a:t> energy consumption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Targets: </a:t>
            </a:r>
            <a:r>
              <a:rPr b="1" lang="de-DE"/>
              <a:t>model distillation</a:t>
            </a:r>
            <a:r>
              <a:rPr lang="de-DE"/>
              <a:t>, training </a:t>
            </a:r>
            <a:r>
              <a:rPr b="1" lang="de-DE"/>
              <a:t>smaller</a:t>
            </a:r>
            <a:r>
              <a:rPr lang="de-DE"/>
              <a:t> but </a:t>
            </a:r>
            <a:r>
              <a:rPr lang="de-DE"/>
              <a:t>competitive</a:t>
            </a:r>
            <a:r>
              <a:rPr lang="de-DE"/>
              <a:t> </a:t>
            </a:r>
            <a:r>
              <a:rPr b="1" lang="de-DE"/>
              <a:t>PLM</a:t>
            </a:r>
            <a:r>
              <a:rPr lang="de-DE"/>
              <a:t>s </a:t>
            </a:r>
            <a:br>
              <a:rPr lang="de-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Difficulties in handling </a:t>
            </a:r>
            <a:r>
              <a:rPr b="1" lang="de-DE"/>
              <a:t>context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Systematic issues rare in short-span context (negations </a:t>
            </a:r>
            <a:r>
              <a:rPr lang="de-DE" sz="1500"/>
              <a:t>[Hosseini et al, 2021]</a:t>
            </a:r>
            <a:r>
              <a:rPr lang="de-DE"/>
              <a:t>; polysemy)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Long-range context dependencies are problematic </a:t>
            </a:r>
            <a:r>
              <a:rPr lang="de-DE" sz="1500"/>
              <a:t>[Beltagy et al, 2020]</a:t>
            </a:r>
            <a:br>
              <a:rPr lang="de-DE" sz="1500"/>
            </a:b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Lack of </a:t>
            </a:r>
            <a:r>
              <a:rPr b="1" lang="de-DE"/>
              <a:t>structured planning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de-DE"/>
              <a:t>Form </a:t>
            </a:r>
            <a:r>
              <a:rPr lang="de-DE"/>
              <a:t>vs</a:t>
            </a:r>
            <a:r>
              <a:rPr b="1" lang="de-DE"/>
              <a:t> substance – </a:t>
            </a:r>
            <a:r>
              <a:rPr lang="de-DE"/>
              <a:t>PLMs excellent at form, hallucinate/incoherent at substance </a:t>
            </a:r>
            <a:br>
              <a:rPr lang="de-DE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Lack of </a:t>
            </a:r>
            <a:r>
              <a:rPr b="1" lang="de-DE"/>
              <a:t>controllability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-DE"/>
              <a:t>ChatGPT (RLHF) provides </a:t>
            </a:r>
            <a:r>
              <a:rPr i="1" lang="de-DE"/>
              <a:t>soft</a:t>
            </a:r>
            <a:r>
              <a:rPr lang="de-DE"/>
              <a:t> controllability – bypassed with the right prompt</a:t>
            </a:r>
            <a:endParaRPr/>
          </a:p>
        </p:txBody>
      </p:sp>
      <p:sp>
        <p:nvSpPr>
          <p:cNvPr id="1137" name="Google Shape;1137;p111"/>
          <p:cNvSpPr txBox="1"/>
          <p:nvPr>
            <p:ph idx="3" type="body"/>
          </p:nvPr>
        </p:nvSpPr>
        <p:spPr>
          <a:xfrm>
            <a:off x="340975" y="1147599"/>
            <a:ext cx="9594600" cy="5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Limitations of current models</a:t>
            </a:r>
            <a:endParaRPr/>
          </a:p>
        </p:txBody>
      </p:sp>
      <p:sp>
        <p:nvSpPr>
          <p:cNvPr id="1138" name="Google Shape;1138;p111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Limitations</a:t>
            </a:r>
            <a:endParaRPr/>
          </a:p>
        </p:txBody>
      </p:sp>
      <p:sp>
        <p:nvSpPr>
          <p:cNvPr id="1139" name="Google Shape;1139;p111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2"/>
          <p:cNvSpPr txBox="1"/>
          <p:nvPr>
            <p:ph idx="1" type="body"/>
          </p:nvPr>
        </p:nvSpPr>
        <p:spPr>
          <a:xfrm>
            <a:off x="340981" y="4725111"/>
            <a:ext cx="9594600" cy="115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267"/>
              </a:spcBef>
              <a:spcAft>
                <a:spcPts val="0"/>
              </a:spcAft>
              <a:buNone/>
            </a:pPr>
            <a:r>
              <a:rPr lang="de-DE"/>
              <a:t>Research (applied) directions</a:t>
            </a:r>
            <a:r>
              <a:rPr lang="de-DE"/>
              <a:t>?</a:t>
            </a:r>
            <a:endParaRPr/>
          </a:p>
        </p:txBody>
      </p:sp>
      <p:sp>
        <p:nvSpPr>
          <p:cNvPr id="1146" name="Google Shape;1146;p112"/>
          <p:cNvSpPr txBox="1"/>
          <p:nvPr>
            <p:ph type="title"/>
          </p:nvPr>
        </p:nvSpPr>
        <p:spPr>
          <a:xfrm>
            <a:off x="384799" y="4296400"/>
            <a:ext cx="9599700" cy="14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Directions</a:t>
            </a:r>
            <a:endParaRPr/>
          </a:p>
        </p:txBody>
      </p:sp>
      <p:sp>
        <p:nvSpPr>
          <p:cNvPr id="1147" name="Google Shape;1147;p112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3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Directions</a:t>
            </a:r>
            <a:endParaRPr/>
          </a:p>
        </p:txBody>
      </p:sp>
      <p:sp>
        <p:nvSpPr>
          <p:cNvPr id="1154" name="Google Shape;1154;p113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55" name="Google Shape;1155;p113"/>
          <p:cNvSpPr txBox="1"/>
          <p:nvPr>
            <p:ph idx="2" type="body"/>
          </p:nvPr>
        </p:nvSpPr>
        <p:spPr>
          <a:xfrm>
            <a:off x="3324016" y="666928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ChatGPT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6" name="Google Shape;115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702" y="558266"/>
            <a:ext cx="7484625" cy="60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13"/>
          <p:cNvSpPr txBox="1"/>
          <p:nvPr>
            <p:ph idx="3" type="body"/>
          </p:nvPr>
        </p:nvSpPr>
        <p:spPr>
          <a:xfrm>
            <a:off x="1298725" y="57599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2900"/>
              <a:t>PLMs as template generators</a:t>
            </a:r>
            <a:endParaRPr sz="29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1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Directions</a:t>
            </a:r>
            <a:endParaRPr/>
          </a:p>
        </p:txBody>
      </p:sp>
      <p:sp>
        <p:nvSpPr>
          <p:cNvPr id="1164" name="Google Shape;1164;p114"/>
          <p:cNvSpPr txBox="1"/>
          <p:nvPr>
            <p:ph idx="12" type="sldNum"/>
          </p:nvPr>
        </p:nvSpPr>
        <p:spPr>
          <a:xfrm>
            <a:off x="11356926" y="6457177"/>
            <a:ext cx="491700" cy="212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65" name="Google Shape;1165;p114"/>
          <p:cNvSpPr txBox="1"/>
          <p:nvPr>
            <p:ph idx="2" type="body"/>
          </p:nvPr>
        </p:nvSpPr>
        <p:spPr>
          <a:xfrm>
            <a:off x="3324016" y="6212082"/>
            <a:ext cx="554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Obtained from OpenAI </a:t>
            </a:r>
            <a:r>
              <a:rPr i="1" lang="de-DE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ChatGPT</a:t>
            </a:r>
            <a:r>
              <a:rPr i="1" lang="de-DE" sz="1300">
                <a:latin typeface="Arial"/>
                <a:ea typeface="Arial"/>
                <a:cs typeface="Arial"/>
                <a:sym typeface="Arial"/>
              </a:rPr>
              <a:t> </a:t>
            </a:r>
            <a:endParaRPr i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14"/>
          <p:cNvSpPr txBox="1"/>
          <p:nvPr>
            <p:ph idx="3" type="body"/>
          </p:nvPr>
        </p:nvSpPr>
        <p:spPr>
          <a:xfrm>
            <a:off x="1298725" y="514799"/>
            <a:ext cx="95946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267"/>
              </a:spcBef>
              <a:spcAft>
                <a:spcPts val="0"/>
              </a:spcAft>
              <a:buNone/>
            </a:pPr>
            <a:r>
              <a:rPr lang="de-DE" sz="2900"/>
              <a:t>PLMs as template generators</a:t>
            </a:r>
            <a:endParaRPr sz="2900"/>
          </a:p>
        </p:txBody>
      </p:sp>
      <p:pic>
        <p:nvPicPr>
          <p:cNvPr id="1167" name="Google Shape;116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725" y="982400"/>
            <a:ext cx="7448550" cy="5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623392" y="1597417"/>
            <a:ext cx="23368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5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Intro</a:t>
            </a:r>
            <a:endParaRPr/>
          </a:p>
        </p:txBody>
      </p:sp>
      <p:sp>
        <p:nvSpPr>
          <p:cNvPr id="370" name="Google Shape;370;p35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1" name="Google Shape;371;p35"/>
          <p:cNvSpPr txBox="1"/>
          <p:nvPr>
            <p:ph idx="2" type="body"/>
          </p:nvPr>
        </p:nvSpPr>
        <p:spPr>
          <a:xfrm>
            <a:off x="1271475" y="1604975"/>
            <a:ext cx="9721200" cy="38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Time to retire?</a:t>
            </a:r>
            <a:endParaRPr i="1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UDa Präsentationsvorlage">
  <a:themeElements>
    <a:clrScheme name="UKP-div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